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Lst>
  <p:sldSz cx="14630400" cy="8229600"/>
  <p:notesSz cx="8229600" cy="14630400"/>
  <p:embeddedFontLst>
    <p:embeddedFont>
      <p:font typeface="Consolas" panose="020B0609020204030204" pitchFamily="49" charset="0"/>
      <p:regular r:id="rId17"/>
      <p:bold r:id="rId18"/>
      <p:italic r:id="rId19"/>
      <p:boldItalic r:id="rId20"/>
    </p:embeddedFont>
    <p:embeddedFont>
      <p:font typeface="Gelasio"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43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webp>
</file>

<file path=ppt/media/image14.webp>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079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4.webp"/><Relationship Id="rId3" Type="http://schemas.openxmlformats.org/officeDocument/2006/relationships/image" Target="../media/image9.png"/><Relationship Id="rId7" Type="http://schemas.openxmlformats.org/officeDocument/2006/relationships/image" Target="../media/image13.webp"/><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2167176"/>
            <a:ext cx="12051625"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Image Restoration: Reviving Visual Information</a:t>
            </a:r>
            <a:endParaRPr lang="en-US" sz="4450" dirty="0"/>
          </a:p>
        </p:txBody>
      </p:sp>
      <p:sp>
        <p:nvSpPr>
          <p:cNvPr id="3" name="Text 1"/>
          <p:cNvSpPr/>
          <p:nvPr/>
        </p:nvSpPr>
        <p:spPr>
          <a:xfrm>
            <a:off x="793790" y="321611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Image restoration tackles the challenges of recovering degraded images. Its importance spans archival, forensics, and medical imaging. This field exists at the intersection of computer vision and machine learning.</a:t>
            </a:r>
            <a:endParaRPr lang="en-US" sz="1750" dirty="0"/>
          </a:p>
        </p:txBody>
      </p:sp>
      <p:sp>
        <p:nvSpPr>
          <p:cNvPr id="4" name="Text 2"/>
          <p:cNvSpPr/>
          <p:nvPr/>
        </p:nvSpPr>
        <p:spPr>
          <a:xfrm>
            <a:off x="793790" y="4197072"/>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By,                                                                                                                                   Under Mentorship,</a:t>
            </a:r>
            <a:endParaRPr lang="en-US" sz="1750" dirty="0"/>
          </a:p>
        </p:txBody>
      </p:sp>
      <p:sp>
        <p:nvSpPr>
          <p:cNvPr id="5" name="Text 3"/>
          <p:cNvSpPr/>
          <p:nvPr/>
        </p:nvSpPr>
        <p:spPr>
          <a:xfrm>
            <a:off x="793790" y="4815126"/>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C9C2C0"/>
                </a:solidFill>
                <a:latin typeface="Gelasio" pitchFamily="34" charset="0"/>
                <a:ea typeface="Gelasio" pitchFamily="34" charset="-122"/>
                <a:cs typeface="Gelasio" pitchFamily="34" charset="-120"/>
              </a:rPr>
              <a:t>Mogadampalli Mani Datt                                                                                                  Professor P. V. Sudha</a:t>
            </a:r>
            <a:endParaRPr lang="en-US" sz="1750" dirty="0"/>
          </a:p>
        </p:txBody>
      </p:sp>
      <p:sp>
        <p:nvSpPr>
          <p:cNvPr id="6" name="Text 4"/>
          <p:cNvSpPr/>
          <p:nvPr/>
        </p:nvSpPr>
        <p:spPr>
          <a:xfrm>
            <a:off x="793790" y="5257324"/>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C9C2C0"/>
                </a:solidFill>
                <a:latin typeface="Gelasio" pitchFamily="34" charset="0"/>
                <a:ea typeface="Gelasio" pitchFamily="34" charset="-122"/>
                <a:cs typeface="Gelasio" pitchFamily="34" charset="-120"/>
              </a:rPr>
              <a:t>Puli Venu</a:t>
            </a:r>
            <a:endParaRPr lang="en-US" sz="1750" dirty="0"/>
          </a:p>
        </p:txBody>
      </p:sp>
      <p:sp>
        <p:nvSpPr>
          <p:cNvPr id="7" name="Text 5"/>
          <p:cNvSpPr/>
          <p:nvPr/>
        </p:nvSpPr>
        <p:spPr>
          <a:xfrm>
            <a:off x="793790" y="5699522"/>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dirty="0">
                <a:solidFill>
                  <a:srgbClr val="C9C2C0"/>
                </a:solidFill>
                <a:latin typeface="Gelasio" pitchFamily="34" charset="0"/>
                <a:ea typeface="Gelasio" pitchFamily="34" charset="-122"/>
                <a:cs typeface="Gelasio" pitchFamily="34" charset="-120"/>
              </a:rPr>
              <a:t> Kspsvln Siddardha Kumar Kavuri</a:t>
            </a:r>
            <a:endParaRPr lang="en-US" sz="1750" dirty="0"/>
          </a:p>
        </p:txBody>
      </p:sp>
      <p:sp>
        <p:nvSpPr>
          <p:cNvPr id="8" name="Rectangle 7">
            <a:extLst>
              <a:ext uri="{FF2B5EF4-FFF2-40B4-BE49-F238E27FC236}">
                <a16:creationId xmlns:a16="http://schemas.microsoft.com/office/drawing/2014/main" id="{35CFB203-4E74-A153-C9F9-A0ED229C569C}"/>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64250" y="521851"/>
            <a:ext cx="4744879" cy="593050"/>
          </a:xfrm>
          <a:prstGeom prst="rect">
            <a:avLst/>
          </a:prstGeom>
          <a:noFill/>
          <a:ln/>
        </p:spPr>
        <p:txBody>
          <a:bodyPr wrap="none" lIns="0" tIns="0" rIns="0" bIns="0" rtlCol="0" anchor="t"/>
          <a:lstStyle/>
          <a:p>
            <a:pPr marL="0" indent="0" algn="l">
              <a:lnSpc>
                <a:spcPts val="4650"/>
              </a:lnSpc>
              <a:buNone/>
            </a:pPr>
            <a:r>
              <a:rPr lang="en-US" sz="3700" dirty="0">
                <a:solidFill>
                  <a:srgbClr val="D8B6A4"/>
                </a:solidFill>
                <a:latin typeface="Gelasio" pitchFamily="34" charset="0"/>
                <a:ea typeface="Gelasio" pitchFamily="34" charset="-122"/>
                <a:cs typeface="Gelasio" pitchFamily="34" charset="-120"/>
              </a:rPr>
              <a:t>Results</a:t>
            </a:r>
            <a:endParaRPr lang="en-US" sz="3700" dirty="0"/>
          </a:p>
        </p:txBody>
      </p:sp>
      <p:sp>
        <p:nvSpPr>
          <p:cNvPr id="3" name="Text 1"/>
          <p:cNvSpPr/>
          <p:nvPr/>
        </p:nvSpPr>
        <p:spPr>
          <a:xfrm>
            <a:off x="664250" y="1399580"/>
            <a:ext cx="13301901" cy="379571"/>
          </a:xfrm>
          <a:prstGeom prst="rect">
            <a:avLst/>
          </a:prstGeom>
          <a:noFill/>
          <a:ln/>
        </p:spPr>
        <p:txBody>
          <a:bodyPr wrap="none" lIns="0" tIns="0" rIns="0" bIns="0" rtlCol="0" anchor="t"/>
          <a:lstStyle/>
          <a:p>
            <a:pPr marL="0" indent="0" algn="l">
              <a:lnSpc>
                <a:spcPts val="2950"/>
              </a:lnSpc>
              <a:buNone/>
            </a:pPr>
            <a:r>
              <a:rPr lang="en-US" sz="1850" dirty="0">
                <a:solidFill>
                  <a:srgbClr val="C9C2C0"/>
                </a:solidFill>
                <a:latin typeface="Gelasio" pitchFamily="34" charset="0"/>
                <a:ea typeface="Gelasio" pitchFamily="34" charset="-122"/>
                <a:cs typeface="Gelasio" pitchFamily="34" charset="-120"/>
              </a:rPr>
              <a:t>Deblurring</a:t>
            </a:r>
            <a:endParaRPr lang="en-US" sz="1850" dirty="0"/>
          </a:p>
        </p:txBody>
      </p:sp>
      <p:sp>
        <p:nvSpPr>
          <p:cNvPr id="4" name="Text 2"/>
          <p:cNvSpPr/>
          <p:nvPr/>
        </p:nvSpPr>
        <p:spPr>
          <a:xfrm>
            <a:off x="664250" y="2163366"/>
            <a:ext cx="4124801" cy="303609"/>
          </a:xfrm>
          <a:prstGeom prst="rect">
            <a:avLst/>
          </a:prstGeom>
          <a:noFill/>
          <a:ln/>
        </p:spPr>
        <p:txBody>
          <a:bodyPr wrap="none" lIns="0" tIns="0" rIns="0" bIns="0" rtlCol="0" anchor="t"/>
          <a:lstStyle/>
          <a:p>
            <a:pPr marL="0" indent="0" algn="l">
              <a:lnSpc>
                <a:spcPts val="2350"/>
              </a:lnSpc>
              <a:buNone/>
            </a:pPr>
            <a:r>
              <a:rPr lang="en-US" sz="1450" dirty="0">
                <a:solidFill>
                  <a:srgbClr val="C9C2C0"/>
                </a:solidFill>
                <a:latin typeface="Gelasio" pitchFamily="34" charset="0"/>
                <a:ea typeface="Gelasio" pitchFamily="34" charset="-122"/>
                <a:cs typeface="Gelasio" pitchFamily="34" charset="-120"/>
              </a:rPr>
              <a:t>Blur Image</a:t>
            </a:r>
            <a:endParaRPr lang="en-US" sz="1450" dirty="0"/>
          </a:p>
        </p:txBody>
      </p:sp>
      <p:pic>
        <p:nvPicPr>
          <p:cNvPr id="5" name="Image 0" descr="preencoded.png"/>
          <p:cNvPicPr>
            <a:picLocks noChangeAspect="1"/>
          </p:cNvPicPr>
          <p:nvPr/>
        </p:nvPicPr>
        <p:blipFill>
          <a:blip r:embed="rId3"/>
          <a:stretch>
            <a:fillRect/>
          </a:stretch>
        </p:blipFill>
        <p:spPr>
          <a:xfrm>
            <a:off x="664250" y="2680454"/>
            <a:ext cx="4124801" cy="2320171"/>
          </a:xfrm>
          <a:prstGeom prst="rect">
            <a:avLst/>
          </a:prstGeom>
        </p:spPr>
      </p:pic>
      <p:pic>
        <p:nvPicPr>
          <p:cNvPr id="6" name="Image 1" descr="preencoded.png"/>
          <p:cNvPicPr>
            <a:picLocks noChangeAspect="1"/>
          </p:cNvPicPr>
          <p:nvPr/>
        </p:nvPicPr>
        <p:blipFill>
          <a:blip r:embed="rId4"/>
          <a:stretch>
            <a:fillRect/>
          </a:stretch>
        </p:blipFill>
        <p:spPr>
          <a:xfrm>
            <a:off x="664250" y="5214104"/>
            <a:ext cx="4124801" cy="2320171"/>
          </a:xfrm>
          <a:prstGeom prst="rect">
            <a:avLst/>
          </a:prstGeom>
        </p:spPr>
      </p:pic>
      <p:sp>
        <p:nvSpPr>
          <p:cNvPr id="7" name="Text 3"/>
          <p:cNvSpPr/>
          <p:nvPr/>
        </p:nvSpPr>
        <p:spPr>
          <a:xfrm>
            <a:off x="5259586" y="2163366"/>
            <a:ext cx="4124801" cy="303609"/>
          </a:xfrm>
          <a:prstGeom prst="rect">
            <a:avLst/>
          </a:prstGeom>
          <a:noFill/>
          <a:ln/>
        </p:spPr>
        <p:txBody>
          <a:bodyPr wrap="none" lIns="0" tIns="0" rIns="0" bIns="0" rtlCol="0" anchor="t"/>
          <a:lstStyle/>
          <a:p>
            <a:pPr marL="0" indent="0" algn="l">
              <a:lnSpc>
                <a:spcPts val="2350"/>
              </a:lnSpc>
              <a:buNone/>
            </a:pPr>
            <a:r>
              <a:rPr lang="en-US" sz="1450" dirty="0">
                <a:solidFill>
                  <a:srgbClr val="C9C2C0"/>
                </a:solidFill>
                <a:latin typeface="Gelasio" pitchFamily="34" charset="0"/>
                <a:ea typeface="Gelasio" pitchFamily="34" charset="-122"/>
                <a:cs typeface="Gelasio" pitchFamily="34" charset="-120"/>
              </a:rPr>
              <a:t>Generated Image</a:t>
            </a:r>
            <a:endParaRPr lang="en-US" sz="1450" dirty="0"/>
          </a:p>
        </p:txBody>
      </p:sp>
      <p:sp>
        <p:nvSpPr>
          <p:cNvPr id="10" name="Text 4"/>
          <p:cNvSpPr/>
          <p:nvPr/>
        </p:nvSpPr>
        <p:spPr>
          <a:xfrm>
            <a:off x="9854922" y="2163366"/>
            <a:ext cx="4124801" cy="303609"/>
          </a:xfrm>
          <a:prstGeom prst="rect">
            <a:avLst/>
          </a:prstGeom>
          <a:noFill/>
          <a:ln/>
        </p:spPr>
        <p:txBody>
          <a:bodyPr wrap="none" lIns="0" tIns="0" rIns="0" bIns="0" rtlCol="0" anchor="t"/>
          <a:lstStyle/>
          <a:p>
            <a:pPr marL="0" indent="0" algn="l">
              <a:lnSpc>
                <a:spcPts val="2350"/>
              </a:lnSpc>
              <a:buNone/>
            </a:pPr>
            <a:r>
              <a:rPr lang="en-US" sz="1450" dirty="0">
                <a:solidFill>
                  <a:srgbClr val="C9C2C0"/>
                </a:solidFill>
                <a:latin typeface="Gelasio" pitchFamily="34" charset="0"/>
                <a:ea typeface="Gelasio" pitchFamily="34" charset="-122"/>
                <a:cs typeface="Gelasio" pitchFamily="34" charset="-120"/>
              </a:rPr>
              <a:t>Sharp Image</a:t>
            </a:r>
            <a:endParaRPr lang="en-US" sz="1450" dirty="0"/>
          </a:p>
        </p:txBody>
      </p:sp>
      <p:pic>
        <p:nvPicPr>
          <p:cNvPr id="11" name="Image 4" descr="preencoded.png"/>
          <p:cNvPicPr>
            <a:picLocks noChangeAspect="1"/>
          </p:cNvPicPr>
          <p:nvPr/>
        </p:nvPicPr>
        <p:blipFill>
          <a:blip r:embed="rId5"/>
          <a:stretch>
            <a:fillRect/>
          </a:stretch>
        </p:blipFill>
        <p:spPr>
          <a:xfrm>
            <a:off x="9854922" y="2680454"/>
            <a:ext cx="4124801" cy="2320171"/>
          </a:xfrm>
          <a:prstGeom prst="rect">
            <a:avLst/>
          </a:prstGeom>
        </p:spPr>
      </p:pic>
      <p:pic>
        <p:nvPicPr>
          <p:cNvPr id="12" name="Image 5" descr="preencoded.png"/>
          <p:cNvPicPr>
            <a:picLocks noChangeAspect="1"/>
          </p:cNvPicPr>
          <p:nvPr/>
        </p:nvPicPr>
        <p:blipFill>
          <a:blip r:embed="rId6"/>
          <a:stretch>
            <a:fillRect/>
          </a:stretch>
        </p:blipFill>
        <p:spPr>
          <a:xfrm>
            <a:off x="9854922" y="5214104"/>
            <a:ext cx="4124801" cy="2320171"/>
          </a:xfrm>
          <a:prstGeom prst="rect">
            <a:avLst/>
          </a:prstGeom>
        </p:spPr>
      </p:pic>
      <p:sp>
        <p:nvSpPr>
          <p:cNvPr id="13" name="Text 5"/>
          <p:cNvSpPr/>
          <p:nvPr/>
        </p:nvSpPr>
        <p:spPr>
          <a:xfrm>
            <a:off x="664250" y="7961233"/>
            <a:ext cx="13301901" cy="242888"/>
          </a:xfrm>
          <a:prstGeom prst="rect">
            <a:avLst/>
          </a:prstGeom>
          <a:noFill/>
          <a:ln/>
        </p:spPr>
        <p:txBody>
          <a:bodyPr wrap="none" lIns="0" tIns="0" rIns="0" bIns="0" rtlCol="0" anchor="t"/>
          <a:lstStyle/>
          <a:p>
            <a:pPr marL="0" indent="0" algn="l">
              <a:lnSpc>
                <a:spcPts val="1900"/>
              </a:lnSpc>
              <a:buNone/>
            </a:pPr>
            <a:endParaRPr lang="en-US" sz="1150" dirty="0"/>
          </a:p>
        </p:txBody>
      </p:sp>
      <p:sp>
        <p:nvSpPr>
          <p:cNvPr id="14" name="Rectangle 13">
            <a:extLst>
              <a:ext uri="{FF2B5EF4-FFF2-40B4-BE49-F238E27FC236}">
                <a16:creationId xmlns:a16="http://schemas.microsoft.com/office/drawing/2014/main" id="{D72D521E-3499-E1F2-2975-BFCCF6500DC7}"/>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6" name="Picture 15">
            <a:extLst>
              <a:ext uri="{FF2B5EF4-FFF2-40B4-BE49-F238E27FC236}">
                <a16:creationId xmlns:a16="http://schemas.microsoft.com/office/drawing/2014/main" id="{4EE5E591-A9AE-56B2-A6BA-92B1A7FE04B1}"/>
              </a:ext>
            </a:extLst>
          </p:cNvPr>
          <p:cNvPicPr>
            <a:picLocks noChangeAspect="1"/>
          </p:cNvPicPr>
          <p:nvPr/>
        </p:nvPicPr>
        <p:blipFill>
          <a:blip r:embed="rId7"/>
          <a:stretch>
            <a:fillRect/>
          </a:stretch>
        </p:blipFill>
        <p:spPr>
          <a:xfrm>
            <a:off x="5151065" y="5169884"/>
            <a:ext cx="4274295" cy="2408610"/>
          </a:xfrm>
          <a:prstGeom prst="rect">
            <a:avLst/>
          </a:prstGeom>
        </p:spPr>
      </p:pic>
      <p:pic>
        <p:nvPicPr>
          <p:cNvPr id="18" name="Picture 17">
            <a:extLst>
              <a:ext uri="{FF2B5EF4-FFF2-40B4-BE49-F238E27FC236}">
                <a16:creationId xmlns:a16="http://schemas.microsoft.com/office/drawing/2014/main" id="{91DA3FDD-997B-D08D-B378-13EEEE86E317}"/>
              </a:ext>
            </a:extLst>
          </p:cNvPr>
          <p:cNvPicPr>
            <a:picLocks noChangeAspect="1"/>
          </p:cNvPicPr>
          <p:nvPr/>
        </p:nvPicPr>
        <p:blipFill>
          <a:blip r:embed="rId8"/>
          <a:stretch>
            <a:fillRect/>
          </a:stretch>
        </p:blipFill>
        <p:spPr>
          <a:xfrm>
            <a:off x="5151065" y="2701944"/>
            <a:ext cx="4135690" cy="232017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874752"/>
            <a:ext cx="6153983"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Low Light Enhancement</a:t>
            </a:r>
            <a:endParaRPr lang="en-US" sz="4450" dirty="0"/>
          </a:p>
        </p:txBody>
      </p:sp>
      <p:pic>
        <p:nvPicPr>
          <p:cNvPr id="3" name="Image 0" descr="preencoded.png"/>
          <p:cNvPicPr>
            <a:picLocks noChangeAspect="1"/>
          </p:cNvPicPr>
          <p:nvPr/>
        </p:nvPicPr>
        <p:blipFill>
          <a:blip r:embed="rId3"/>
          <a:stretch>
            <a:fillRect/>
          </a:stretch>
        </p:blipFill>
        <p:spPr>
          <a:xfrm>
            <a:off x="793791" y="2178844"/>
            <a:ext cx="3681492" cy="2566776"/>
          </a:xfrm>
          <a:prstGeom prst="rect">
            <a:avLst/>
          </a:prstGeom>
        </p:spPr>
      </p:pic>
      <p:sp>
        <p:nvSpPr>
          <p:cNvPr id="4" name="Text 1"/>
          <p:cNvSpPr/>
          <p:nvPr/>
        </p:nvSpPr>
        <p:spPr>
          <a:xfrm>
            <a:off x="793790" y="1689078"/>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Input</a:t>
            </a:r>
            <a:endParaRPr lang="en-US" sz="1750" dirty="0"/>
          </a:p>
        </p:txBody>
      </p:sp>
      <p:pic>
        <p:nvPicPr>
          <p:cNvPr id="5" name="Image 1" descr="preencoded.png"/>
          <p:cNvPicPr>
            <a:picLocks noChangeAspect="1"/>
          </p:cNvPicPr>
          <p:nvPr/>
        </p:nvPicPr>
        <p:blipFill>
          <a:blip r:embed="rId4"/>
          <a:stretch>
            <a:fillRect/>
          </a:stretch>
        </p:blipFill>
        <p:spPr>
          <a:xfrm>
            <a:off x="5284584" y="2178844"/>
            <a:ext cx="3804251" cy="2566776"/>
          </a:xfrm>
          <a:prstGeom prst="rect">
            <a:avLst/>
          </a:prstGeom>
        </p:spPr>
      </p:pic>
      <p:sp>
        <p:nvSpPr>
          <p:cNvPr id="6" name="Text 2"/>
          <p:cNvSpPr/>
          <p:nvPr/>
        </p:nvSpPr>
        <p:spPr>
          <a:xfrm>
            <a:off x="5284583" y="1689077"/>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Output</a:t>
            </a:r>
            <a:endParaRPr lang="en-US" sz="1750" dirty="0"/>
          </a:p>
        </p:txBody>
      </p:sp>
      <p:sp>
        <p:nvSpPr>
          <p:cNvPr id="7" name="Rectangle 6">
            <a:extLst>
              <a:ext uri="{FF2B5EF4-FFF2-40B4-BE49-F238E27FC236}">
                <a16:creationId xmlns:a16="http://schemas.microsoft.com/office/drawing/2014/main" id="{A0B2A020-85A5-1E84-EA7F-4EA57CE099AC}"/>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Picture 10">
            <a:extLst>
              <a:ext uri="{FF2B5EF4-FFF2-40B4-BE49-F238E27FC236}">
                <a16:creationId xmlns:a16="http://schemas.microsoft.com/office/drawing/2014/main" id="{0747AC64-98B6-9037-4A3D-0025A43120E8}"/>
              </a:ext>
            </a:extLst>
          </p:cNvPr>
          <p:cNvPicPr>
            <a:picLocks noChangeAspect="1"/>
          </p:cNvPicPr>
          <p:nvPr/>
        </p:nvPicPr>
        <p:blipFill>
          <a:blip r:embed="rId5"/>
          <a:stretch>
            <a:fillRect/>
          </a:stretch>
        </p:blipFill>
        <p:spPr>
          <a:xfrm>
            <a:off x="9780608" y="2178844"/>
            <a:ext cx="3850164" cy="2566776"/>
          </a:xfrm>
          <a:prstGeom prst="rect">
            <a:avLst/>
          </a:prstGeom>
        </p:spPr>
      </p:pic>
      <p:sp>
        <p:nvSpPr>
          <p:cNvPr id="12" name="Text 1">
            <a:extLst>
              <a:ext uri="{FF2B5EF4-FFF2-40B4-BE49-F238E27FC236}">
                <a16:creationId xmlns:a16="http://schemas.microsoft.com/office/drawing/2014/main" id="{8CD968F5-18D6-4C14-4EF7-FA8C5D5F7204}"/>
              </a:ext>
            </a:extLst>
          </p:cNvPr>
          <p:cNvSpPr/>
          <p:nvPr/>
        </p:nvSpPr>
        <p:spPr>
          <a:xfrm>
            <a:off x="9780607" y="1689076"/>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cs typeface="Gelasio" pitchFamily="34" charset="-120"/>
              </a:rPr>
              <a:t>Ground truth</a:t>
            </a:r>
            <a:endParaRPr lang="en-US" sz="1750" dirty="0"/>
          </a:p>
        </p:txBody>
      </p:sp>
      <p:pic>
        <p:nvPicPr>
          <p:cNvPr id="9" name="Picture 8">
            <a:extLst>
              <a:ext uri="{FF2B5EF4-FFF2-40B4-BE49-F238E27FC236}">
                <a16:creationId xmlns:a16="http://schemas.microsoft.com/office/drawing/2014/main" id="{FA72CEA9-7A9B-01A0-8D7D-90E7382F4923}"/>
              </a:ext>
            </a:extLst>
          </p:cNvPr>
          <p:cNvPicPr>
            <a:picLocks noChangeAspect="1"/>
          </p:cNvPicPr>
          <p:nvPr/>
        </p:nvPicPr>
        <p:blipFill>
          <a:blip r:embed="rId6"/>
          <a:stretch>
            <a:fillRect/>
          </a:stretch>
        </p:blipFill>
        <p:spPr>
          <a:xfrm>
            <a:off x="5133649" y="5153093"/>
            <a:ext cx="4106120" cy="2737413"/>
          </a:xfrm>
          <a:prstGeom prst="rect">
            <a:avLst/>
          </a:prstGeom>
        </p:spPr>
      </p:pic>
      <p:pic>
        <p:nvPicPr>
          <p:cNvPr id="13" name="Picture 12">
            <a:extLst>
              <a:ext uri="{FF2B5EF4-FFF2-40B4-BE49-F238E27FC236}">
                <a16:creationId xmlns:a16="http://schemas.microsoft.com/office/drawing/2014/main" id="{ADF1E515-FE18-86D9-18F3-3FA41602677C}"/>
              </a:ext>
            </a:extLst>
          </p:cNvPr>
          <p:cNvPicPr>
            <a:picLocks noChangeAspect="1"/>
          </p:cNvPicPr>
          <p:nvPr/>
        </p:nvPicPr>
        <p:blipFill>
          <a:blip r:embed="rId7"/>
          <a:stretch>
            <a:fillRect/>
          </a:stretch>
        </p:blipFill>
        <p:spPr>
          <a:xfrm>
            <a:off x="881123" y="5190457"/>
            <a:ext cx="3994025" cy="2662683"/>
          </a:xfrm>
          <a:prstGeom prst="rect">
            <a:avLst/>
          </a:prstGeom>
        </p:spPr>
      </p:pic>
      <p:pic>
        <p:nvPicPr>
          <p:cNvPr id="15" name="Picture 14">
            <a:extLst>
              <a:ext uri="{FF2B5EF4-FFF2-40B4-BE49-F238E27FC236}">
                <a16:creationId xmlns:a16="http://schemas.microsoft.com/office/drawing/2014/main" id="{52AB40C4-AB32-DC76-A06A-2656CA5A025E}"/>
              </a:ext>
            </a:extLst>
          </p:cNvPr>
          <p:cNvPicPr>
            <a:picLocks noChangeAspect="1"/>
          </p:cNvPicPr>
          <p:nvPr/>
        </p:nvPicPr>
        <p:blipFill>
          <a:blip r:embed="rId8"/>
          <a:stretch>
            <a:fillRect/>
          </a:stretch>
        </p:blipFill>
        <p:spPr>
          <a:xfrm>
            <a:off x="9780608" y="5116010"/>
            <a:ext cx="3994024" cy="266268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628888" y="638175"/>
            <a:ext cx="4492585" cy="561499"/>
          </a:xfrm>
          <a:prstGeom prst="rect">
            <a:avLst/>
          </a:prstGeom>
          <a:noFill/>
          <a:ln/>
        </p:spPr>
        <p:txBody>
          <a:bodyPr wrap="none" lIns="0" tIns="0" rIns="0" bIns="0" rtlCol="0" anchor="t"/>
          <a:lstStyle/>
          <a:p>
            <a:pPr marL="0" indent="0" algn="l">
              <a:lnSpc>
                <a:spcPts val="4400"/>
              </a:lnSpc>
              <a:buNone/>
            </a:pPr>
            <a:r>
              <a:rPr lang="en-US" sz="3500" dirty="0">
                <a:solidFill>
                  <a:srgbClr val="D8B6A4"/>
                </a:solidFill>
                <a:latin typeface="Gelasio" pitchFamily="34" charset="0"/>
                <a:ea typeface="Gelasio" pitchFamily="34" charset="-122"/>
                <a:cs typeface="Gelasio" pitchFamily="34" charset="-120"/>
              </a:rPr>
              <a:t>Evaluation of Model</a:t>
            </a:r>
            <a:endParaRPr lang="en-US" sz="3500" dirty="0"/>
          </a:p>
        </p:txBody>
      </p:sp>
      <p:sp>
        <p:nvSpPr>
          <p:cNvPr id="3" name="Text 1"/>
          <p:cNvSpPr/>
          <p:nvPr/>
        </p:nvSpPr>
        <p:spPr>
          <a:xfrm>
            <a:off x="628888" y="1469231"/>
            <a:ext cx="3038594" cy="336947"/>
          </a:xfrm>
          <a:prstGeom prst="rect">
            <a:avLst/>
          </a:prstGeom>
          <a:noFill/>
          <a:ln/>
        </p:spPr>
        <p:txBody>
          <a:bodyPr wrap="none" lIns="0" tIns="0" rIns="0" bIns="0" rtlCol="0" anchor="t"/>
          <a:lstStyle/>
          <a:p>
            <a:pPr marL="0" indent="0" algn="l">
              <a:lnSpc>
                <a:spcPts val="2650"/>
              </a:lnSpc>
              <a:buNone/>
            </a:pPr>
            <a:r>
              <a:rPr lang="en-US" sz="2100" b="1" dirty="0">
                <a:solidFill>
                  <a:srgbClr val="D8B6A4"/>
                </a:solidFill>
                <a:latin typeface="Gelasio" pitchFamily="34" charset="0"/>
                <a:ea typeface="Gelasio" pitchFamily="34" charset="-122"/>
                <a:cs typeface="Gelasio" pitchFamily="34" charset="-120"/>
              </a:rPr>
              <a:t>Performance Metrics:</a:t>
            </a:r>
            <a:endParaRPr lang="en-US" sz="2100" dirty="0"/>
          </a:p>
        </p:txBody>
      </p:sp>
      <p:sp>
        <p:nvSpPr>
          <p:cNvPr id="4" name="Text 2"/>
          <p:cNvSpPr/>
          <p:nvPr/>
        </p:nvSpPr>
        <p:spPr>
          <a:xfrm>
            <a:off x="628888" y="2075736"/>
            <a:ext cx="13372624" cy="359450"/>
          </a:xfrm>
          <a:prstGeom prst="rect">
            <a:avLst/>
          </a:prstGeom>
          <a:noFill/>
          <a:ln/>
        </p:spPr>
        <p:txBody>
          <a:bodyPr wrap="none" lIns="0" tIns="0" rIns="0" bIns="0" rtlCol="0" anchor="t"/>
          <a:lstStyle/>
          <a:p>
            <a:pPr marL="0" indent="0" algn="l">
              <a:lnSpc>
                <a:spcPts val="2800"/>
              </a:lnSpc>
              <a:buNone/>
            </a:pPr>
            <a:r>
              <a:rPr lang="en-US" sz="1750" dirty="0">
                <a:solidFill>
                  <a:srgbClr val="C9C2C0"/>
                </a:solidFill>
                <a:latin typeface="Gelasio" pitchFamily="34" charset="0"/>
                <a:ea typeface="Gelasio" pitchFamily="34" charset="-122"/>
                <a:cs typeface="Gelasio" pitchFamily="34" charset="-120"/>
              </a:rPr>
              <a:t>Deblurring:</a:t>
            </a:r>
            <a:endParaRPr lang="en-US" sz="1750" dirty="0"/>
          </a:p>
        </p:txBody>
      </p:sp>
      <p:sp>
        <p:nvSpPr>
          <p:cNvPr id="5" name="Text 3"/>
          <p:cNvSpPr/>
          <p:nvPr/>
        </p:nvSpPr>
        <p:spPr>
          <a:xfrm>
            <a:off x="628888" y="2637353"/>
            <a:ext cx="13372624" cy="287417"/>
          </a:xfrm>
          <a:prstGeom prst="rect">
            <a:avLst/>
          </a:prstGeom>
          <a:noFill/>
          <a:ln/>
        </p:spPr>
        <p:txBody>
          <a:bodyPr wrap="none" lIns="0" tIns="0" rIns="0" bIns="0" rtlCol="0" anchor="t"/>
          <a:lstStyle/>
          <a:p>
            <a:pPr marL="342900" indent="-342900" algn="l">
              <a:lnSpc>
                <a:spcPts val="2250"/>
              </a:lnSpc>
              <a:buSzPct val="100000"/>
              <a:buChar char="•"/>
            </a:pPr>
            <a:r>
              <a:rPr lang="en-US" sz="1400" b="1" dirty="0">
                <a:solidFill>
                  <a:srgbClr val="C9C2C0"/>
                </a:solidFill>
                <a:latin typeface="Gelasio" pitchFamily="34" charset="0"/>
                <a:ea typeface="Gelasio" pitchFamily="34" charset="-122"/>
                <a:cs typeface="Gelasio" pitchFamily="34" charset="-120"/>
              </a:rPr>
              <a:t>PSNR (Peak Signal-to-Noise Ratio):</a:t>
            </a:r>
            <a:r>
              <a:rPr lang="en-US" sz="1400" dirty="0">
                <a:solidFill>
                  <a:srgbClr val="C9C2C0"/>
                </a:solidFill>
                <a:latin typeface="Gelasio" pitchFamily="34" charset="0"/>
                <a:ea typeface="Gelasio" pitchFamily="34" charset="-122"/>
                <a:cs typeface="Gelasio" pitchFamily="34" charset="-120"/>
              </a:rPr>
              <a:t> 27.6915</a:t>
            </a:r>
            <a:endParaRPr lang="en-US" sz="1400" dirty="0"/>
          </a:p>
        </p:txBody>
      </p:sp>
      <p:sp>
        <p:nvSpPr>
          <p:cNvPr id="6" name="Text 4"/>
          <p:cNvSpPr/>
          <p:nvPr/>
        </p:nvSpPr>
        <p:spPr>
          <a:xfrm>
            <a:off x="628888" y="2987635"/>
            <a:ext cx="13372624" cy="287417"/>
          </a:xfrm>
          <a:prstGeom prst="rect">
            <a:avLst/>
          </a:prstGeom>
          <a:noFill/>
          <a:ln/>
        </p:spPr>
        <p:txBody>
          <a:bodyPr wrap="none" lIns="0" tIns="0" rIns="0" bIns="0" rtlCol="0" anchor="t"/>
          <a:lstStyle/>
          <a:p>
            <a:pPr marL="342900" indent="-342900" algn="l">
              <a:lnSpc>
                <a:spcPts val="2250"/>
              </a:lnSpc>
              <a:buSzPct val="100000"/>
              <a:buChar char="•"/>
            </a:pPr>
            <a:r>
              <a:rPr lang="en-US" sz="1400" b="1" dirty="0">
                <a:solidFill>
                  <a:srgbClr val="C9C2C0"/>
                </a:solidFill>
                <a:latin typeface="Gelasio" pitchFamily="34" charset="0"/>
                <a:ea typeface="Gelasio" pitchFamily="34" charset="-122"/>
                <a:cs typeface="Gelasio" pitchFamily="34" charset="-120"/>
              </a:rPr>
              <a:t>SSIM (Structural Similarity Index):</a:t>
            </a:r>
            <a:r>
              <a:rPr lang="en-US" sz="1400" dirty="0">
                <a:solidFill>
                  <a:srgbClr val="C9C2C0"/>
                </a:solidFill>
                <a:latin typeface="Gelasio" pitchFamily="34" charset="0"/>
                <a:ea typeface="Gelasio" pitchFamily="34" charset="-122"/>
                <a:cs typeface="Gelasio" pitchFamily="34" charset="-120"/>
              </a:rPr>
              <a:t> 0.9089</a:t>
            </a:r>
            <a:endParaRPr lang="en-US" sz="1400" dirty="0"/>
          </a:p>
        </p:txBody>
      </p:sp>
      <p:sp>
        <p:nvSpPr>
          <p:cNvPr id="7" name="Text 5"/>
          <p:cNvSpPr/>
          <p:nvPr/>
        </p:nvSpPr>
        <p:spPr>
          <a:xfrm>
            <a:off x="628888" y="3477220"/>
            <a:ext cx="13372624" cy="359450"/>
          </a:xfrm>
          <a:prstGeom prst="rect">
            <a:avLst/>
          </a:prstGeom>
          <a:noFill/>
          <a:ln/>
        </p:spPr>
        <p:txBody>
          <a:bodyPr wrap="none" lIns="0" tIns="0" rIns="0" bIns="0" rtlCol="0" anchor="t"/>
          <a:lstStyle/>
          <a:p>
            <a:pPr marL="0" indent="0" algn="l">
              <a:lnSpc>
                <a:spcPts val="2800"/>
              </a:lnSpc>
              <a:buNone/>
            </a:pPr>
            <a:r>
              <a:rPr lang="en-US" sz="1750" dirty="0">
                <a:solidFill>
                  <a:srgbClr val="C9C2C0"/>
                </a:solidFill>
                <a:latin typeface="Gelasio" pitchFamily="34" charset="0"/>
                <a:ea typeface="Gelasio" pitchFamily="34" charset="-122"/>
                <a:cs typeface="Gelasio" pitchFamily="34" charset="-120"/>
              </a:rPr>
              <a:t>Low Light:</a:t>
            </a:r>
            <a:endParaRPr lang="en-US" sz="1750" dirty="0"/>
          </a:p>
        </p:txBody>
      </p:sp>
      <p:sp>
        <p:nvSpPr>
          <p:cNvPr id="8" name="Text 6"/>
          <p:cNvSpPr/>
          <p:nvPr/>
        </p:nvSpPr>
        <p:spPr>
          <a:xfrm>
            <a:off x="628888" y="4038838"/>
            <a:ext cx="13372624" cy="287417"/>
          </a:xfrm>
          <a:prstGeom prst="rect">
            <a:avLst/>
          </a:prstGeom>
          <a:noFill/>
          <a:ln/>
        </p:spPr>
        <p:txBody>
          <a:bodyPr wrap="none" lIns="0" tIns="0" rIns="0" bIns="0" rtlCol="0" anchor="t"/>
          <a:lstStyle/>
          <a:p>
            <a:pPr marL="342900" indent="-342900" algn="l">
              <a:lnSpc>
                <a:spcPts val="2250"/>
              </a:lnSpc>
              <a:buSzPct val="100000"/>
              <a:buChar char="•"/>
            </a:pPr>
            <a:r>
              <a:rPr lang="en-US" sz="1400" b="1" dirty="0">
                <a:solidFill>
                  <a:srgbClr val="C9C2C0"/>
                </a:solidFill>
                <a:latin typeface="Gelasio" pitchFamily="34" charset="0"/>
                <a:ea typeface="Gelasio" pitchFamily="34" charset="-122"/>
                <a:cs typeface="Gelasio" pitchFamily="34" charset="-120"/>
              </a:rPr>
              <a:t>PSNR (Peak Signal-to-Noise Ratio):</a:t>
            </a:r>
            <a:r>
              <a:rPr lang="en-US" sz="1400" dirty="0">
                <a:solidFill>
                  <a:srgbClr val="C9C2C0"/>
                </a:solidFill>
                <a:latin typeface="Gelasio" pitchFamily="34" charset="0"/>
                <a:ea typeface="Gelasio" pitchFamily="34" charset="-122"/>
                <a:cs typeface="Gelasio" pitchFamily="34" charset="-120"/>
              </a:rPr>
              <a:t> 19.46</a:t>
            </a:r>
            <a:endParaRPr lang="en-US" sz="1400" dirty="0"/>
          </a:p>
        </p:txBody>
      </p:sp>
      <p:sp>
        <p:nvSpPr>
          <p:cNvPr id="9" name="Text 7"/>
          <p:cNvSpPr/>
          <p:nvPr/>
        </p:nvSpPr>
        <p:spPr>
          <a:xfrm>
            <a:off x="628888" y="4389120"/>
            <a:ext cx="13372624" cy="287417"/>
          </a:xfrm>
          <a:prstGeom prst="rect">
            <a:avLst/>
          </a:prstGeom>
          <a:noFill/>
          <a:ln/>
        </p:spPr>
        <p:txBody>
          <a:bodyPr wrap="none" lIns="0" tIns="0" rIns="0" bIns="0" rtlCol="0" anchor="t"/>
          <a:lstStyle/>
          <a:p>
            <a:pPr marL="342900" indent="-342900" algn="l">
              <a:lnSpc>
                <a:spcPts val="2250"/>
              </a:lnSpc>
              <a:buSzPct val="100000"/>
              <a:buChar char="•"/>
            </a:pPr>
            <a:r>
              <a:rPr lang="en-US" sz="1400" b="1" dirty="0">
                <a:solidFill>
                  <a:srgbClr val="C9C2C0"/>
                </a:solidFill>
                <a:latin typeface="Gelasio" pitchFamily="34" charset="0"/>
                <a:ea typeface="Gelasio" pitchFamily="34" charset="-122"/>
                <a:cs typeface="Gelasio" pitchFamily="34" charset="-120"/>
              </a:rPr>
              <a:t>SSIM (Structural Similarity Index):</a:t>
            </a:r>
            <a:r>
              <a:rPr lang="en-US" sz="1400" dirty="0">
                <a:solidFill>
                  <a:srgbClr val="C9C2C0"/>
                </a:solidFill>
                <a:latin typeface="Gelasio" pitchFamily="34" charset="0"/>
                <a:ea typeface="Gelasio" pitchFamily="34" charset="-122"/>
                <a:cs typeface="Gelasio" pitchFamily="34" charset="-120"/>
              </a:rPr>
              <a:t> 0.818</a:t>
            </a:r>
            <a:endParaRPr lang="en-US" sz="1400" dirty="0"/>
          </a:p>
        </p:txBody>
      </p:sp>
      <p:sp>
        <p:nvSpPr>
          <p:cNvPr id="10" name="Text 8"/>
          <p:cNvSpPr/>
          <p:nvPr/>
        </p:nvSpPr>
        <p:spPr>
          <a:xfrm>
            <a:off x="628888" y="4946094"/>
            <a:ext cx="2695575" cy="336947"/>
          </a:xfrm>
          <a:prstGeom prst="rect">
            <a:avLst/>
          </a:prstGeom>
          <a:noFill/>
          <a:ln/>
        </p:spPr>
        <p:txBody>
          <a:bodyPr wrap="none" lIns="0" tIns="0" rIns="0" bIns="0" rtlCol="0" anchor="t"/>
          <a:lstStyle/>
          <a:p>
            <a:pPr marL="0" indent="0" algn="l">
              <a:lnSpc>
                <a:spcPts val="2650"/>
              </a:lnSpc>
              <a:buNone/>
            </a:pPr>
            <a:r>
              <a:rPr lang="en-US" sz="2100" b="1" dirty="0">
                <a:solidFill>
                  <a:srgbClr val="D8B6A4"/>
                </a:solidFill>
                <a:latin typeface="Gelasio" pitchFamily="34" charset="0"/>
                <a:ea typeface="Gelasio" pitchFamily="34" charset="-122"/>
                <a:cs typeface="Gelasio" pitchFamily="34" charset="-120"/>
              </a:rPr>
              <a:t>Interpretation:</a:t>
            </a:r>
            <a:endParaRPr lang="en-US" sz="2100" dirty="0"/>
          </a:p>
        </p:txBody>
      </p:sp>
      <p:sp>
        <p:nvSpPr>
          <p:cNvPr id="11" name="Text 9"/>
          <p:cNvSpPr/>
          <p:nvPr/>
        </p:nvSpPr>
        <p:spPr>
          <a:xfrm>
            <a:off x="628888" y="5552599"/>
            <a:ext cx="13372624" cy="287417"/>
          </a:xfrm>
          <a:prstGeom prst="rect">
            <a:avLst/>
          </a:prstGeom>
          <a:noFill/>
          <a:ln/>
        </p:spPr>
        <p:txBody>
          <a:bodyPr wrap="none" lIns="0" tIns="0" rIns="0" bIns="0" rtlCol="0" anchor="t"/>
          <a:lstStyle/>
          <a:p>
            <a:pPr marL="342900" indent="-342900" algn="l">
              <a:lnSpc>
                <a:spcPts val="2250"/>
              </a:lnSpc>
              <a:buSzPct val="100000"/>
              <a:buFont typeface="+mj-lt"/>
              <a:buAutoNum type="arabicPeriod"/>
            </a:pPr>
            <a:r>
              <a:rPr lang="en-US" sz="1400" b="1" dirty="0">
                <a:solidFill>
                  <a:srgbClr val="C9C2C0"/>
                </a:solidFill>
                <a:latin typeface="Gelasio" pitchFamily="34" charset="0"/>
                <a:ea typeface="Gelasio" pitchFamily="34" charset="-122"/>
                <a:cs typeface="Gelasio" pitchFamily="34" charset="-120"/>
              </a:rPr>
              <a:t>PSNR:</a:t>
            </a:r>
            <a:endParaRPr lang="en-US" sz="1400" dirty="0"/>
          </a:p>
        </p:txBody>
      </p:sp>
      <p:sp>
        <p:nvSpPr>
          <p:cNvPr id="12" name="Text 10"/>
          <p:cNvSpPr/>
          <p:nvPr/>
        </p:nvSpPr>
        <p:spPr>
          <a:xfrm>
            <a:off x="628888" y="5902881"/>
            <a:ext cx="13372624" cy="287417"/>
          </a:xfrm>
          <a:prstGeom prst="rect">
            <a:avLst/>
          </a:prstGeom>
          <a:noFill/>
          <a:ln/>
        </p:spPr>
        <p:txBody>
          <a:bodyPr wrap="none" lIns="0" tIns="0" rIns="0" bIns="0" rtlCol="0" anchor="t"/>
          <a:lstStyle/>
          <a:p>
            <a:pPr marL="685800" lvl="1" indent="-342900" algn="l">
              <a:lnSpc>
                <a:spcPts val="2250"/>
              </a:lnSpc>
              <a:buSzPct val="100000"/>
              <a:buChar char="•"/>
            </a:pPr>
            <a:r>
              <a:rPr lang="en-US" sz="1400" dirty="0">
                <a:solidFill>
                  <a:srgbClr val="C9C2C0"/>
                </a:solidFill>
                <a:latin typeface="Gelasio" pitchFamily="34" charset="0"/>
                <a:ea typeface="Gelasio" pitchFamily="34" charset="-122"/>
                <a:cs typeface="Gelasio" pitchFamily="34" charset="-120"/>
              </a:rPr>
              <a:t>A higher PSNR indicates better reconstruction quality.</a:t>
            </a:r>
            <a:endParaRPr lang="en-US" sz="1400" dirty="0"/>
          </a:p>
        </p:txBody>
      </p:sp>
      <p:sp>
        <p:nvSpPr>
          <p:cNvPr id="13" name="Text 11"/>
          <p:cNvSpPr/>
          <p:nvPr/>
        </p:nvSpPr>
        <p:spPr>
          <a:xfrm>
            <a:off x="628888" y="6253163"/>
            <a:ext cx="13372624" cy="287417"/>
          </a:xfrm>
          <a:prstGeom prst="rect">
            <a:avLst/>
          </a:prstGeom>
          <a:noFill/>
          <a:ln/>
        </p:spPr>
        <p:txBody>
          <a:bodyPr wrap="none" lIns="0" tIns="0" rIns="0" bIns="0" rtlCol="0" anchor="t"/>
          <a:lstStyle/>
          <a:p>
            <a:pPr marL="685800" lvl="1" indent="-342900" algn="l">
              <a:lnSpc>
                <a:spcPts val="2250"/>
              </a:lnSpc>
              <a:buSzPct val="100000"/>
              <a:buChar char="•"/>
            </a:pPr>
            <a:r>
              <a:rPr lang="en-US" sz="1400" dirty="0">
                <a:solidFill>
                  <a:srgbClr val="C9C2C0"/>
                </a:solidFill>
                <a:latin typeface="Gelasio" pitchFamily="34" charset="0"/>
                <a:ea typeface="Gelasio" pitchFamily="34" charset="-122"/>
                <a:cs typeface="Gelasio" pitchFamily="34" charset="-120"/>
              </a:rPr>
              <a:t>With a value close to </a:t>
            </a:r>
            <a:r>
              <a:rPr lang="en-US" sz="1400" b="1" dirty="0">
                <a:solidFill>
                  <a:srgbClr val="C9C2C0"/>
                </a:solidFill>
                <a:latin typeface="Gelasio" pitchFamily="34" charset="0"/>
                <a:ea typeface="Gelasio" pitchFamily="34" charset="-122"/>
                <a:cs typeface="Gelasio" pitchFamily="34" charset="-120"/>
              </a:rPr>
              <a:t>28 dB</a:t>
            </a:r>
            <a:r>
              <a:rPr lang="en-US" sz="1400" dirty="0">
                <a:solidFill>
                  <a:srgbClr val="C9C2C0"/>
                </a:solidFill>
                <a:latin typeface="Gelasio" pitchFamily="34" charset="0"/>
                <a:ea typeface="Gelasio" pitchFamily="34" charset="-122"/>
                <a:cs typeface="Gelasio" pitchFamily="34" charset="-120"/>
              </a:rPr>
              <a:t>, the model demonstrates </a:t>
            </a:r>
            <a:r>
              <a:rPr lang="en-US" sz="1400" b="1" dirty="0">
                <a:solidFill>
                  <a:srgbClr val="C9C2C0"/>
                </a:solidFill>
                <a:latin typeface="Gelasio" pitchFamily="34" charset="0"/>
                <a:ea typeface="Gelasio" pitchFamily="34" charset="-122"/>
                <a:cs typeface="Gelasio" pitchFamily="34" charset="-120"/>
              </a:rPr>
              <a:t>decent denoising or deblurring performance</a:t>
            </a:r>
            <a:r>
              <a:rPr lang="en-US" sz="1400" dirty="0">
                <a:solidFill>
                  <a:srgbClr val="C9C2C0"/>
                </a:solidFill>
                <a:latin typeface="Gelasio" pitchFamily="34" charset="0"/>
                <a:ea typeface="Gelasio" pitchFamily="34" charset="-122"/>
                <a:cs typeface="Gelasio" pitchFamily="34" charset="-120"/>
              </a:rPr>
              <a:t>, though there is still room for improvement.</a:t>
            </a:r>
            <a:endParaRPr lang="en-US" sz="1400" dirty="0"/>
          </a:p>
        </p:txBody>
      </p:sp>
      <p:sp>
        <p:nvSpPr>
          <p:cNvPr id="14" name="Text 12"/>
          <p:cNvSpPr/>
          <p:nvPr/>
        </p:nvSpPr>
        <p:spPr>
          <a:xfrm>
            <a:off x="628888" y="6603444"/>
            <a:ext cx="13372624" cy="287417"/>
          </a:xfrm>
          <a:prstGeom prst="rect">
            <a:avLst/>
          </a:prstGeom>
          <a:noFill/>
          <a:ln/>
        </p:spPr>
        <p:txBody>
          <a:bodyPr wrap="none" lIns="0" tIns="0" rIns="0" bIns="0" rtlCol="0" anchor="t"/>
          <a:lstStyle/>
          <a:p>
            <a:pPr marL="342900" indent="-342900" algn="l">
              <a:lnSpc>
                <a:spcPts val="2250"/>
              </a:lnSpc>
              <a:buSzPct val="100000"/>
              <a:buFont typeface="+mj-lt"/>
              <a:buAutoNum type="arabicPeriod" startAt="2"/>
            </a:pPr>
            <a:r>
              <a:rPr lang="en-US" sz="1400" b="1" dirty="0">
                <a:solidFill>
                  <a:srgbClr val="C9C2C0"/>
                </a:solidFill>
                <a:latin typeface="Gelasio" pitchFamily="34" charset="0"/>
                <a:ea typeface="Gelasio" pitchFamily="34" charset="-122"/>
                <a:cs typeface="Gelasio" pitchFamily="34" charset="-120"/>
              </a:rPr>
              <a:t>SSIM :</a:t>
            </a:r>
            <a:endParaRPr lang="en-US" sz="1400" dirty="0"/>
          </a:p>
        </p:txBody>
      </p:sp>
      <p:sp>
        <p:nvSpPr>
          <p:cNvPr id="15" name="Text 13"/>
          <p:cNvSpPr/>
          <p:nvPr/>
        </p:nvSpPr>
        <p:spPr>
          <a:xfrm>
            <a:off x="628888" y="6953726"/>
            <a:ext cx="13372624" cy="287417"/>
          </a:xfrm>
          <a:prstGeom prst="rect">
            <a:avLst/>
          </a:prstGeom>
          <a:noFill/>
          <a:ln/>
        </p:spPr>
        <p:txBody>
          <a:bodyPr wrap="none" lIns="0" tIns="0" rIns="0" bIns="0" rtlCol="0" anchor="t"/>
          <a:lstStyle/>
          <a:p>
            <a:pPr marL="685800" lvl="1" indent="-342900" algn="l">
              <a:lnSpc>
                <a:spcPts val="2250"/>
              </a:lnSpc>
              <a:buSzPct val="100000"/>
              <a:buChar char="•"/>
            </a:pPr>
            <a:r>
              <a:rPr lang="en-US" sz="1400" dirty="0">
                <a:solidFill>
                  <a:srgbClr val="C9C2C0"/>
                </a:solidFill>
                <a:latin typeface="Gelasio" pitchFamily="34" charset="0"/>
                <a:ea typeface="Gelasio" pitchFamily="34" charset="-122"/>
                <a:cs typeface="Gelasio" pitchFamily="34" charset="-120"/>
              </a:rPr>
              <a:t>SSIM measures the perceptual similarity between the predicted and ground-truth images.</a:t>
            </a:r>
            <a:endParaRPr lang="en-US" sz="1400" dirty="0"/>
          </a:p>
        </p:txBody>
      </p:sp>
      <p:sp>
        <p:nvSpPr>
          <p:cNvPr id="16" name="Text 14"/>
          <p:cNvSpPr/>
          <p:nvPr/>
        </p:nvSpPr>
        <p:spPr>
          <a:xfrm>
            <a:off x="628888" y="7304008"/>
            <a:ext cx="13372624" cy="287417"/>
          </a:xfrm>
          <a:prstGeom prst="rect">
            <a:avLst/>
          </a:prstGeom>
          <a:noFill/>
          <a:ln/>
        </p:spPr>
        <p:txBody>
          <a:bodyPr wrap="none" lIns="0" tIns="0" rIns="0" bIns="0" rtlCol="0" anchor="t"/>
          <a:lstStyle/>
          <a:p>
            <a:pPr marL="685800" lvl="1" indent="-342900" algn="l">
              <a:lnSpc>
                <a:spcPts val="2250"/>
              </a:lnSpc>
              <a:buSzPct val="100000"/>
              <a:buChar char="•"/>
            </a:pPr>
            <a:r>
              <a:rPr lang="en-US" sz="1400" dirty="0">
                <a:solidFill>
                  <a:srgbClr val="C9C2C0"/>
                </a:solidFill>
                <a:latin typeface="Gelasio" pitchFamily="34" charset="0"/>
                <a:ea typeface="Gelasio" pitchFamily="34" charset="-122"/>
                <a:cs typeface="Gelasio" pitchFamily="34" charset="-120"/>
              </a:rPr>
              <a:t>A value of </a:t>
            </a:r>
            <a:r>
              <a:rPr lang="en-US" sz="1400" b="1" dirty="0">
                <a:solidFill>
                  <a:srgbClr val="C9C2C0"/>
                </a:solidFill>
                <a:latin typeface="Gelasio" pitchFamily="34" charset="0"/>
                <a:ea typeface="Gelasio" pitchFamily="34" charset="-122"/>
                <a:cs typeface="Gelasio" pitchFamily="34" charset="-120"/>
              </a:rPr>
              <a:t>0.9089</a:t>
            </a:r>
            <a:r>
              <a:rPr lang="en-US" sz="1400" dirty="0">
                <a:solidFill>
                  <a:srgbClr val="C9C2C0"/>
                </a:solidFill>
                <a:latin typeface="Gelasio" pitchFamily="34" charset="0"/>
                <a:ea typeface="Gelasio" pitchFamily="34" charset="-122"/>
                <a:cs typeface="Gelasio" pitchFamily="34" charset="-120"/>
              </a:rPr>
              <a:t> suggests that the model </a:t>
            </a:r>
            <a:r>
              <a:rPr lang="en-US" sz="1400" b="1" dirty="0">
                <a:solidFill>
                  <a:srgbClr val="C9C2C0"/>
                </a:solidFill>
                <a:latin typeface="Gelasio" pitchFamily="34" charset="0"/>
                <a:ea typeface="Gelasio" pitchFamily="34" charset="-122"/>
                <a:cs typeface="Gelasio" pitchFamily="34" charset="-120"/>
              </a:rPr>
              <a:t>effectively preserves structural details and textures</a:t>
            </a:r>
            <a:r>
              <a:rPr lang="en-US" sz="1400" dirty="0">
                <a:solidFill>
                  <a:srgbClr val="C9C2C0"/>
                </a:solidFill>
                <a:latin typeface="Gelasio" pitchFamily="34" charset="0"/>
                <a:ea typeface="Gelasio" pitchFamily="34" charset="-122"/>
                <a:cs typeface="Gelasio" pitchFamily="34" charset="-120"/>
              </a:rPr>
              <a:t>, maintaining high visual fidelity.</a:t>
            </a:r>
            <a:endParaRPr lang="en-US" sz="1400" dirty="0"/>
          </a:p>
        </p:txBody>
      </p:sp>
      <p:sp>
        <p:nvSpPr>
          <p:cNvPr id="17" name="Rectangle 16">
            <a:extLst>
              <a:ext uri="{FF2B5EF4-FFF2-40B4-BE49-F238E27FC236}">
                <a16:creationId xmlns:a16="http://schemas.microsoft.com/office/drawing/2014/main" id="{80A984C4-0695-5173-EB11-7C48428AD3E0}"/>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118074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Future Scope</a:t>
            </a:r>
            <a:endParaRPr lang="en-US" sz="4450" dirty="0"/>
          </a:p>
        </p:txBody>
      </p:sp>
      <p:sp>
        <p:nvSpPr>
          <p:cNvPr id="3" name="Text 1"/>
          <p:cNvSpPr/>
          <p:nvPr/>
        </p:nvSpPr>
        <p:spPr>
          <a:xfrm>
            <a:off x="793790" y="2343150"/>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Real-Time Restoration in AR/VR Applications Enhancing real-world visuals in Augmented Reality (AR) and Virtual Reality (VR).</a:t>
            </a:r>
            <a:endParaRPr lang="en-US" sz="1750" dirty="0"/>
          </a:p>
        </p:txBody>
      </p:sp>
      <p:sp>
        <p:nvSpPr>
          <p:cNvPr id="4" name="Text 2"/>
          <p:cNvSpPr/>
          <p:nvPr/>
        </p:nvSpPr>
        <p:spPr>
          <a:xfrm>
            <a:off x="793790" y="314825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Removing noise in real-time video calls and streaming.</a:t>
            </a:r>
            <a:endParaRPr lang="en-US" sz="1750" dirty="0"/>
          </a:p>
        </p:txBody>
      </p:sp>
      <p:sp>
        <p:nvSpPr>
          <p:cNvPr id="5" name="Text 3"/>
          <p:cNvSpPr/>
          <p:nvPr/>
        </p:nvSpPr>
        <p:spPr>
          <a:xfrm>
            <a:off x="793790" y="359044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Restoration of Artwork &amp; Digital Paintings AI-based reconstruction of damaged paintings and artworks.</a:t>
            </a:r>
            <a:endParaRPr lang="en-US" sz="1750" dirty="0"/>
          </a:p>
        </p:txBody>
      </p:sp>
      <p:sp>
        <p:nvSpPr>
          <p:cNvPr id="6" name="Text 4"/>
          <p:cNvSpPr/>
          <p:nvPr/>
        </p:nvSpPr>
        <p:spPr>
          <a:xfrm>
            <a:off x="793790" y="403264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Digital restoration for museums and online art galleries.</a:t>
            </a:r>
            <a:endParaRPr lang="en-US" sz="1750" dirty="0"/>
          </a:p>
        </p:txBody>
      </p:sp>
      <p:sp>
        <p:nvSpPr>
          <p:cNvPr id="7" name="Text 5"/>
          <p:cNvSpPr/>
          <p:nvPr/>
        </p:nvSpPr>
        <p:spPr>
          <a:xfrm>
            <a:off x="793790" y="447484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Space and Astronomy Applications Enhancing low-resolution images from telescopes like Hubble and James Webb.</a:t>
            </a:r>
            <a:endParaRPr lang="en-US" sz="1750" dirty="0"/>
          </a:p>
        </p:txBody>
      </p:sp>
      <p:sp>
        <p:nvSpPr>
          <p:cNvPr id="8" name="Text 6"/>
          <p:cNvSpPr/>
          <p:nvPr/>
        </p:nvSpPr>
        <p:spPr>
          <a:xfrm>
            <a:off x="793790" y="491704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Noise reduction in astronomical images for better cosmic analysis.</a:t>
            </a:r>
            <a:endParaRPr lang="en-US" sz="1750" dirty="0"/>
          </a:p>
        </p:txBody>
      </p:sp>
      <p:sp>
        <p:nvSpPr>
          <p:cNvPr id="9" name="Text 7"/>
          <p:cNvSpPr/>
          <p:nvPr/>
        </p:nvSpPr>
        <p:spPr>
          <a:xfrm>
            <a:off x="793790" y="535924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AI in Consumer Photography Mobile cameras using AI for low-light image restoration.</a:t>
            </a:r>
            <a:endParaRPr lang="en-US" sz="1750" dirty="0"/>
          </a:p>
        </p:txBody>
      </p:sp>
      <p:sp>
        <p:nvSpPr>
          <p:cNvPr id="10" name="Text 8"/>
          <p:cNvSpPr/>
          <p:nvPr/>
        </p:nvSpPr>
        <p:spPr>
          <a:xfrm>
            <a:off x="793790" y="580143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Removing motion blur and noise from smartphone images.</a:t>
            </a:r>
            <a:endParaRPr lang="en-US" sz="1750" dirty="0"/>
          </a:p>
        </p:txBody>
      </p:sp>
      <p:sp>
        <p:nvSpPr>
          <p:cNvPr id="11" name="Text 9"/>
          <p:cNvSpPr/>
          <p:nvPr/>
        </p:nvSpPr>
        <p:spPr>
          <a:xfrm>
            <a:off x="793790" y="624363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Deepfake Prevention &amp; Ethical Use Advanced AI can distinguish restored images from fake ones, preventing misuse.</a:t>
            </a:r>
            <a:endParaRPr lang="en-US" sz="1750" dirty="0"/>
          </a:p>
        </p:txBody>
      </p:sp>
      <p:sp>
        <p:nvSpPr>
          <p:cNvPr id="12" name="Text 10"/>
          <p:cNvSpPr/>
          <p:nvPr/>
        </p:nvSpPr>
        <p:spPr>
          <a:xfrm>
            <a:off x="793790" y="668583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Use of AI for image authentication and validation.</a:t>
            </a:r>
            <a:endParaRPr lang="en-US" sz="1750" dirty="0"/>
          </a:p>
        </p:txBody>
      </p:sp>
      <p:sp>
        <p:nvSpPr>
          <p:cNvPr id="13" name="Rectangle 12">
            <a:extLst>
              <a:ext uri="{FF2B5EF4-FFF2-40B4-BE49-F238E27FC236}">
                <a16:creationId xmlns:a16="http://schemas.microsoft.com/office/drawing/2014/main" id="{4B8AAEE5-5104-C35F-0522-62A176A3A74F}"/>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79498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References</a:t>
            </a:r>
            <a:endParaRPr lang="en-US" sz="4450" dirty="0"/>
          </a:p>
        </p:txBody>
      </p:sp>
      <p:sp>
        <p:nvSpPr>
          <p:cNvPr id="3" name="Text 1"/>
          <p:cNvSpPr/>
          <p:nvPr/>
        </p:nvSpPr>
        <p:spPr>
          <a:xfrm>
            <a:off x="793790" y="1957388"/>
            <a:ext cx="13042821" cy="725805"/>
          </a:xfrm>
          <a:prstGeom prst="rect">
            <a:avLst/>
          </a:prstGeom>
          <a:noFill/>
          <a:ln/>
        </p:spPr>
        <p:txBody>
          <a:bodyPr wrap="square" lIns="0" tIns="0" rIns="0" bIns="0" rtlCol="0" anchor="t"/>
          <a:lstStyle/>
          <a:p>
            <a:pPr marL="342900" indent="-342900" algn="l">
              <a:lnSpc>
                <a:spcPts val="2850"/>
              </a:lnSpc>
              <a:buSzPct val="100000"/>
              <a:buFont typeface="+mj-lt"/>
              <a:buAutoNum type="arabicPeriod"/>
            </a:pPr>
            <a:r>
              <a:rPr lang="en-US" sz="1750" dirty="0">
                <a:solidFill>
                  <a:srgbClr val="C9C2C0"/>
                </a:solidFill>
                <a:latin typeface="Gelasio" pitchFamily="34" charset="0"/>
                <a:ea typeface="Gelasio" pitchFamily="34" charset="-122"/>
                <a:cs typeface="Gelasio" pitchFamily="34" charset="-120"/>
              </a:rPr>
              <a:t>SwinIR: Image Restoration Using Swin Transformer Jingyun Liang1 Jiezhang Cao1 Guolei Sun1 Kai Zhang1* Luc Van Gool12 Radu Tim</a:t>
            </a:r>
            <a:endParaRPr lang="en-US" sz="1750" dirty="0"/>
          </a:p>
        </p:txBody>
      </p:sp>
      <p:sp>
        <p:nvSpPr>
          <p:cNvPr id="4" name="Text 2"/>
          <p:cNvSpPr/>
          <p:nvPr/>
        </p:nvSpPr>
        <p:spPr>
          <a:xfrm>
            <a:off x="793790" y="2762488"/>
            <a:ext cx="13042821" cy="1088708"/>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2"/>
            </a:pPr>
            <a:r>
              <a:rPr lang="en-US" sz="1750" dirty="0">
                <a:solidFill>
                  <a:srgbClr val="C9C2C0"/>
                </a:solidFill>
                <a:latin typeface="Gelasio" pitchFamily="34" charset="0"/>
                <a:ea typeface="Gelasio" pitchFamily="34" charset="-122"/>
                <a:cs typeface="Gelasio" pitchFamily="34" charset="-120"/>
              </a:rPr>
              <a:t>Restormer: Efficient Transformer for High-Resolution Image Restoration Syed Waqas Zamir1 Aditya Arora1 Salman Khan2 Munawar Hayat3 Fahad Shahbaz Khan2 Ming-Hsuan Yang456 1Inception Institute of AI 2Mohamed bin Zayed University of AI 3Monash University 4University of California, Merced 5Yonsei University 6Google Research</a:t>
            </a:r>
            <a:endParaRPr lang="en-US" sz="1750" dirty="0"/>
          </a:p>
        </p:txBody>
      </p:sp>
      <p:sp>
        <p:nvSpPr>
          <p:cNvPr id="5" name="Text 3"/>
          <p:cNvSpPr/>
          <p:nvPr/>
        </p:nvSpPr>
        <p:spPr>
          <a:xfrm>
            <a:off x="793790" y="3930491"/>
            <a:ext cx="13042821" cy="725805"/>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3"/>
            </a:pPr>
            <a:r>
              <a:rPr lang="en-US" sz="1750" dirty="0">
                <a:solidFill>
                  <a:srgbClr val="C9C2C0"/>
                </a:solidFill>
                <a:latin typeface="Gelasio" pitchFamily="34" charset="0"/>
                <a:ea typeface="Gelasio" pitchFamily="34" charset="-122"/>
                <a:cs typeface="Gelasio" pitchFamily="34" charset="-120"/>
              </a:rPr>
              <a:t>Efficient Long-Range Attention Network for Image Super-resolution Xindong Zhang1,2,⋆, Hui Zeng2,⋆, Shi Guo1, and Lei Zhang1,</a:t>
            </a:r>
            <a:endParaRPr lang="en-US" sz="1750" dirty="0"/>
          </a:p>
        </p:txBody>
      </p:sp>
      <p:sp>
        <p:nvSpPr>
          <p:cNvPr id="6" name="Text 4"/>
          <p:cNvSpPr/>
          <p:nvPr/>
        </p:nvSpPr>
        <p:spPr>
          <a:xfrm>
            <a:off x="793790" y="4735592"/>
            <a:ext cx="13042821" cy="1088708"/>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4"/>
            </a:pPr>
            <a:r>
              <a:rPr lang="en-US" sz="1750" dirty="0">
                <a:solidFill>
                  <a:srgbClr val="C9C2C0"/>
                </a:solidFill>
                <a:latin typeface="Gelasio" pitchFamily="34" charset="0"/>
                <a:ea typeface="Gelasio" pitchFamily="34" charset="-122"/>
                <a:cs typeface="Gelasio" pitchFamily="34" charset="-120"/>
              </a:rPr>
              <a:t>DiffIR: Efficient Diffusion Model for Image Restoration Bin Xia 1, Yulun Zhang 2, Shiyin Wang 3, Yitong Wang 3, Xinglong Wu 3, Yapeng Tian 4, Wenming Yang 1, and Luc Van Gool 2 1 Tsinghua University, 2 ETH Z¨ urich, 3 ByteDance Inc, 4 University of Texas at Dallas</a:t>
            </a:r>
            <a:endParaRPr lang="en-US" sz="1750" dirty="0"/>
          </a:p>
        </p:txBody>
      </p:sp>
      <p:sp>
        <p:nvSpPr>
          <p:cNvPr id="7" name="Text 5"/>
          <p:cNvSpPr/>
          <p:nvPr/>
        </p:nvSpPr>
        <p:spPr>
          <a:xfrm>
            <a:off x="793790" y="5903595"/>
            <a:ext cx="13042821" cy="725805"/>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5"/>
            </a:pPr>
            <a:r>
              <a:rPr lang="en-US" sz="1750" dirty="0">
                <a:solidFill>
                  <a:srgbClr val="C9C2C0"/>
                </a:solidFill>
                <a:latin typeface="Gelasio" pitchFamily="34" charset="0"/>
                <a:ea typeface="Gelasio" pitchFamily="34" charset="-122"/>
                <a:cs typeface="Gelasio" pitchFamily="34" charset="-120"/>
              </a:rPr>
              <a:t>PromptIR: Prompting for All-in-One Blind Image Restoration Vaishnav Potlapalli⋆, Syed Waqas Zamir†, Salman Khan⋆, Fahad Shahbaz Khan⋆ ⋆Mohamed bin Zayed University of AI, †Inception Institute of AI</a:t>
            </a:r>
            <a:endParaRPr lang="en-US" sz="1750" dirty="0"/>
          </a:p>
        </p:txBody>
      </p:sp>
      <p:sp>
        <p:nvSpPr>
          <p:cNvPr id="8" name="Text 6"/>
          <p:cNvSpPr/>
          <p:nvPr/>
        </p:nvSpPr>
        <p:spPr>
          <a:xfrm>
            <a:off x="793790" y="6708696"/>
            <a:ext cx="13042821" cy="725805"/>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6"/>
            </a:pPr>
            <a:r>
              <a:rPr lang="en-US" sz="1750" dirty="0">
                <a:solidFill>
                  <a:srgbClr val="C9C2C0"/>
                </a:solidFill>
                <a:latin typeface="Gelasio" pitchFamily="34" charset="0"/>
                <a:ea typeface="Gelasio" pitchFamily="34" charset="-122"/>
                <a:cs typeface="Gelasio" pitchFamily="34" charset="-120"/>
              </a:rPr>
              <a:t>InstructIR: High-Quality Image Restoration Following Human Instructions Marcos V. Conde 1,2, Gregor Geigle 1, Radu Timofte 1 1 Computer Vision Lab, CAIDAS &amp; IFI, University of W¨ urzburg 2 Sony PlayStation, FTG</a:t>
            </a:r>
            <a:endParaRPr lang="en-US" sz="1750" dirty="0"/>
          </a:p>
        </p:txBody>
      </p:sp>
      <p:sp>
        <p:nvSpPr>
          <p:cNvPr id="9" name="Rectangle 8">
            <a:extLst>
              <a:ext uri="{FF2B5EF4-FFF2-40B4-BE49-F238E27FC236}">
                <a16:creationId xmlns:a16="http://schemas.microsoft.com/office/drawing/2014/main" id="{8589971A-2348-0009-D50F-DDC269773349}"/>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052989"/>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Problem Statement</a:t>
            </a:r>
            <a:endParaRPr lang="en-US" sz="4450" dirty="0"/>
          </a:p>
        </p:txBody>
      </p:sp>
      <p:sp>
        <p:nvSpPr>
          <p:cNvPr id="3" name="Text 1"/>
          <p:cNvSpPr/>
          <p:nvPr/>
        </p:nvSpPr>
        <p:spPr>
          <a:xfrm>
            <a:off x="793790" y="2101929"/>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In various fields such as historical preservation, medical imaging, forensic analysis, and consumer photography, images often suffer from degradation due to factors like noise, blur, low resolution, and environmental damage. Traditional image restoration methods struggle to recover fine details and often fail in extreme cases of degradation.</a:t>
            </a:r>
            <a:endParaRPr lang="en-US" sz="1750" dirty="0"/>
          </a:p>
        </p:txBody>
      </p:sp>
      <p:sp>
        <p:nvSpPr>
          <p:cNvPr id="4" name="Text 2"/>
          <p:cNvSpPr/>
          <p:nvPr/>
        </p:nvSpPr>
        <p:spPr>
          <a:xfrm>
            <a:off x="793790" y="3445788"/>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The challenge is to develop an AI-based image restoration model capable of:</a:t>
            </a:r>
            <a:endParaRPr lang="en-US" sz="1750" dirty="0"/>
          </a:p>
        </p:txBody>
      </p:sp>
      <p:sp>
        <p:nvSpPr>
          <p:cNvPr id="5" name="Text 3"/>
          <p:cNvSpPr/>
          <p:nvPr/>
        </p:nvSpPr>
        <p:spPr>
          <a:xfrm>
            <a:off x="793790" y="4063841"/>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b="1" dirty="0">
                <a:solidFill>
                  <a:srgbClr val="C9C2C0"/>
                </a:solidFill>
                <a:latin typeface="Gelasio" pitchFamily="34" charset="0"/>
                <a:ea typeface="Gelasio" pitchFamily="34" charset="-122"/>
                <a:cs typeface="Gelasio" pitchFamily="34" charset="-120"/>
              </a:rPr>
              <a:t>Removing noise, blur, and artifacts</a:t>
            </a:r>
            <a:r>
              <a:rPr lang="en-US" sz="1750" dirty="0">
                <a:solidFill>
                  <a:srgbClr val="C9C2C0"/>
                </a:solidFill>
                <a:latin typeface="Gelasio" pitchFamily="34" charset="0"/>
                <a:ea typeface="Gelasio" pitchFamily="34" charset="-122"/>
                <a:cs typeface="Gelasio" pitchFamily="34" charset="-120"/>
              </a:rPr>
              <a:t> from degraded images.</a:t>
            </a:r>
            <a:endParaRPr lang="en-US" sz="1750" dirty="0"/>
          </a:p>
        </p:txBody>
      </p:sp>
      <p:sp>
        <p:nvSpPr>
          <p:cNvPr id="6" name="Text 4"/>
          <p:cNvSpPr/>
          <p:nvPr/>
        </p:nvSpPr>
        <p:spPr>
          <a:xfrm>
            <a:off x="793790" y="4506039"/>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b="1" dirty="0">
                <a:solidFill>
                  <a:srgbClr val="C9C2C0"/>
                </a:solidFill>
                <a:latin typeface="Gelasio" pitchFamily="34" charset="0"/>
                <a:ea typeface="Gelasio" pitchFamily="34" charset="-122"/>
                <a:cs typeface="Gelasio" pitchFamily="34" charset="-120"/>
              </a:rPr>
              <a:t>Restoring lost details</a:t>
            </a:r>
            <a:r>
              <a:rPr lang="en-US" sz="1750" dirty="0">
                <a:solidFill>
                  <a:srgbClr val="C9C2C0"/>
                </a:solidFill>
                <a:latin typeface="Gelasio" pitchFamily="34" charset="0"/>
                <a:ea typeface="Gelasio" pitchFamily="34" charset="-122"/>
                <a:cs typeface="Gelasio" pitchFamily="34" charset="-120"/>
              </a:rPr>
              <a:t> in old, damaged, or low-resolution images.</a:t>
            </a:r>
            <a:endParaRPr lang="en-US" sz="1750" dirty="0"/>
          </a:p>
        </p:txBody>
      </p:sp>
      <p:sp>
        <p:nvSpPr>
          <p:cNvPr id="7" name="Text 5"/>
          <p:cNvSpPr/>
          <p:nvPr/>
        </p:nvSpPr>
        <p:spPr>
          <a:xfrm>
            <a:off x="793790" y="4948238"/>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b="1" dirty="0">
                <a:solidFill>
                  <a:srgbClr val="C9C2C0"/>
                </a:solidFill>
                <a:latin typeface="Gelasio" pitchFamily="34" charset="0"/>
                <a:ea typeface="Gelasio" pitchFamily="34" charset="-122"/>
                <a:cs typeface="Gelasio" pitchFamily="34" charset="-120"/>
              </a:rPr>
              <a:t>Colorizing and enhancing historical black-and-white images.</a:t>
            </a:r>
            <a:endParaRPr lang="en-US" sz="1750" dirty="0"/>
          </a:p>
        </p:txBody>
      </p:sp>
      <p:sp>
        <p:nvSpPr>
          <p:cNvPr id="8" name="Text 6"/>
          <p:cNvSpPr/>
          <p:nvPr/>
        </p:nvSpPr>
        <p:spPr>
          <a:xfrm>
            <a:off x="793790" y="5390436"/>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b="1" dirty="0">
                <a:solidFill>
                  <a:srgbClr val="C9C2C0"/>
                </a:solidFill>
                <a:latin typeface="Gelasio" pitchFamily="34" charset="0"/>
                <a:ea typeface="Gelasio" pitchFamily="34" charset="-122"/>
                <a:cs typeface="Gelasio" pitchFamily="34" charset="-120"/>
              </a:rPr>
              <a:t>Improving real-time image and video quality</a:t>
            </a:r>
            <a:r>
              <a:rPr lang="en-US" sz="1750" dirty="0">
                <a:solidFill>
                  <a:srgbClr val="C9C2C0"/>
                </a:solidFill>
                <a:latin typeface="Gelasio" pitchFamily="34" charset="0"/>
                <a:ea typeface="Gelasio" pitchFamily="34" charset="-122"/>
                <a:cs typeface="Gelasio" pitchFamily="34" charset="-120"/>
              </a:rPr>
              <a:t> for surveillance, medical scans, and satellite imagery.</a:t>
            </a:r>
            <a:endParaRPr lang="en-US" sz="1750" dirty="0"/>
          </a:p>
        </p:txBody>
      </p:sp>
      <p:sp>
        <p:nvSpPr>
          <p:cNvPr id="9" name="Text 7"/>
          <p:cNvSpPr/>
          <p:nvPr/>
        </p:nvSpPr>
        <p:spPr>
          <a:xfrm>
            <a:off x="793790" y="5832634"/>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b="1" dirty="0">
                <a:solidFill>
                  <a:srgbClr val="C9C2C0"/>
                </a:solidFill>
                <a:latin typeface="Gelasio" pitchFamily="34" charset="0"/>
                <a:ea typeface="Gelasio" pitchFamily="34" charset="-122"/>
                <a:cs typeface="Gelasio" pitchFamily="34" charset="-120"/>
              </a:rPr>
              <a:t>Generating high-resolution images</a:t>
            </a:r>
            <a:r>
              <a:rPr lang="en-US" sz="1750" dirty="0">
                <a:solidFill>
                  <a:srgbClr val="C9C2C0"/>
                </a:solidFill>
                <a:latin typeface="Gelasio" pitchFamily="34" charset="0"/>
                <a:ea typeface="Gelasio" pitchFamily="34" charset="-122"/>
                <a:cs typeface="Gelasio" pitchFamily="34" charset="-120"/>
              </a:rPr>
              <a:t> from low-quality inputs while maintaining authenticity.</a:t>
            </a:r>
            <a:endParaRPr lang="en-US" sz="1750" dirty="0"/>
          </a:p>
        </p:txBody>
      </p:sp>
      <p:sp>
        <p:nvSpPr>
          <p:cNvPr id="10" name="Text 8"/>
          <p:cNvSpPr/>
          <p:nvPr/>
        </p:nvSpPr>
        <p:spPr>
          <a:xfrm>
            <a:off x="793790" y="6450687"/>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The ultimate goal is to create a </a:t>
            </a:r>
            <a:r>
              <a:rPr lang="en-US" sz="1750" b="1" dirty="0">
                <a:solidFill>
                  <a:srgbClr val="C9C2C0"/>
                </a:solidFill>
                <a:latin typeface="Gelasio" pitchFamily="34" charset="0"/>
                <a:ea typeface="Gelasio" pitchFamily="34" charset="-122"/>
                <a:cs typeface="Gelasio" pitchFamily="34" charset="-120"/>
              </a:rPr>
              <a:t>scalable, efficient, and automated</a:t>
            </a:r>
            <a:r>
              <a:rPr lang="en-US" sz="1750" dirty="0">
                <a:solidFill>
                  <a:srgbClr val="C9C2C0"/>
                </a:solidFill>
                <a:latin typeface="Gelasio" pitchFamily="34" charset="0"/>
                <a:ea typeface="Gelasio" pitchFamily="34" charset="-122"/>
                <a:cs typeface="Gelasio" pitchFamily="34" charset="-120"/>
              </a:rPr>
              <a:t> image restoration system that can be applied across multiple industries.</a:t>
            </a:r>
            <a:endParaRPr lang="en-US" sz="1750" dirty="0"/>
          </a:p>
        </p:txBody>
      </p:sp>
      <p:sp>
        <p:nvSpPr>
          <p:cNvPr id="11" name="Rectangle 10">
            <a:extLst>
              <a:ext uri="{FF2B5EF4-FFF2-40B4-BE49-F238E27FC236}">
                <a16:creationId xmlns:a16="http://schemas.microsoft.com/office/drawing/2014/main" id="{07D76AD5-EBDA-E35E-795A-95A079B8AB6E}"/>
              </a:ext>
            </a:extLst>
          </p:cNvPr>
          <p:cNvSpPr/>
          <p:nvPr/>
        </p:nvSpPr>
        <p:spPr>
          <a:xfrm>
            <a:off x="12373335" y="7641651"/>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259443"/>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D8B6A4"/>
                </a:solidFill>
                <a:latin typeface="Gelasio" pitchFamily="34" charset="0"/>
                <a:ea typeface="Gelasio" pitchFamily="34" charset="-122"/>
                <a:cs typeface="Gelasio" pitchFamily="34" charset="-120"/>
              </a:rPr>
              <a:t>Problem Definition: Understanding the Challenges</a:t>
            </a:r>
            <a:endParaRPr lang="en-US" sz="4450" dirty="0"/>
          </a:p>
        </p:txBody>
      </p:sp>
      <p:pic>
        <p:nvPicPr>
          <p:cNvPr id="3" name="Image 0" descr="preencoded.png"/>
          <p:cNvPicPr>
            <a:picLocks noChangeAspect="1"/>
          </p:cNvPicPr>
          <p:nvPr/>
        </p:nvPicPr>
        <p:blipFill>
          <a:blip r:embed="rId3"/>
          <a:stretch>
            <a:fillRect/>
          </a:stretch>
        </p:blipFill>
        <p:spPr>
          <a:xfrm>
            <a:off x="793790" y="3130629"/>
            <a:ext cx="13042821" cy="3221474"/>
          </a:xfrm>
          <a:prstGeom prst="rect">
            <a:avLst/>
          </a:prstGeom>
        </p:spPr>
      </p:pic>
      <p:sp>
        <p:nvSpPr>
          <p:cNvPr id="4" name="Text 1"/>
          <p:cNvSpPr/>
          <p:nvPr/>
        </p:nvSpPr>
        <p:spPr>
          <a:xfrm>
            <a:off x="793790" y="6607254"/>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Rectangle 4">
            <a:extLst>
              <a:ext uri="{FF2B5EF4-FFF2-40B4-BE49-F238E27FC236}">
                <a16:creationId xmlns:a16="http://schemas.microsoft.com/office/drawing/2014/main" id="{B0C32505-E089-C424-4929-6902C08E6E0E}"/>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4384" y="616268"/>
            <a:ext cx="13061633" cy="1400651"/>
          </a:xfrm>
          <a:prstGeom prst="rect">
            <a:avLst/>
          </a:prstGeom>
          <a:noFill/>
          <a:ln/>
        </p:spPr>
        <p:txBody>
          <a:bodyPr wrap="square" lIns="0" tIns="0" rIns="0" bIns="0" rtlCol="0" anchor="t"/>
          <a:lstStyle/>
          <a:p>
            <a:pPr marL="0" indent="0" algn="l">
              <a:lnSpc>
                <a:spcPts val="5500"/>
              </a:lnSpc>
              <a:buNone/>
            </a:pPr>
            <a:r>
              <a:rPr lang="en-US" sz="4400" b="1" dirty="0">
                <a:solidFill>
                  <a:srgbClr val="D8B6A4"/>
                </a:solidFill>
                <a:latin typeface="Gelasio" pitchFamily="34" charset="0"/>
                <a:ea typeface="Gelasio" pitchFamily="34" charset="-122"/>
                <a:cs typeface="Gelasio" pitchFamily="34" charset="-120"/>
              </a:rPr>
              <a:t>Literature Survey: Existing Techniques and Methodologies</a:t>
            </a:r>
            <a:endParaRPr lang="en-US" sz="4400" dirty="0"/>
          </a:p>
        </p:txBody>
      </p:sp>
      <p:pic>
        <p:nvPicPr>
          <p:cNvPr id="3" name="Image 0" descr="preencoded.png"/>
          <p:cNvPicPr>
            <a:picLocks noChangeAspect="1"/>
          </p:cNvPicPr>
          <p:nvPr/>
        </p:nvPicPr>
        <p:blipFill>
          <a:blip r:embed="rId3"/>
          <a:stretch>
            <a:fillRect/>
          </a:stretch>
        </p:blipFill>
        <p:spPr>
          <a:xfrm>
            <a:off x="784384" y="2465070"/>
            <a:ext cx="13061633" cy="4231958"/>
          </a:xfrm>
          <a:prstGeom prst="rect">
            <a:avLst/>
          </a:prstGeom>
        </p:spPr>
      </p:pic>
      <p:sp>
        <p:nvSpPr>
          <p:cNvPr id="4" name="Text 1"/>
          <p:cNvSpPr/>
          <p:nvPr/>
        </p:nvSpPr>
        <p:spPr>
          <a:xfrm>
            <a:off x="784384" y="6949083"/>
            <a:ext cx="13061633" cy="716994"/>
          </a:xfrm>
          <a:prstGeom prst="rect">
            <a:avLst/>
          </a:prstGeom>
          <a:noFill/>
          <a:ln/>
        </p:spPr>
        <p:txBody>
          <a:bodyPr wrap="square" lIns="0" tIns="0" rIns="0" bIns="0" rtlCol="0" anchor="t"/>
          <a:lstStyle/>
          <a:p>
            <a:pPr marL="0" indent="0" algn="l">
              <a:lnSpc>
                <a:spcPts val="2800"/>
              </a:lnSpc>
              <a:buNone/>
            </a:pPr>
            <a:r>
              <a:rPr lang="en-US" sz="1750" dirty="0">
                <a:solidFill>
                  <a:srgbClr val="C9C2C0"/>
                </a:solidFill>
                <a:latin typeface="Gelasio" pitchFamily="34" charset="0"/>
                <a:ea typeface="Gelasio" pitchFamily="34" charset="-122"/>
                <a:cs typeface="Gelasio" pitchFamily="34" charset="-120"/>
              </a:rPr>
              <a:t>It is a combination of CNN and Transformers which are used to extract the shallow and deep features of the inputimage and produce a high quality image as the output.</a:t>
            </a:r>
            <a:endParaRPr lang="en-US" sz="1750" dirty="0"/>
          </a:p>
        </p:txBody>
      </p:sp>
      <p:sp>
        <p:nvSpPr>
          <p:cNvPr id="5" name="Rectangle 4">
            <a:extLst>
              <a:ext uri="{FF2B5EF4-FFF2-40B4-BE49-F238E27FC236}">
                <a16:creationId xmlns:a16="http://schemas.microsoft.com/office/drawing/2014/main" id="{5A24011F-DBA8-3C6E-1143-AECDA5166B21}"/>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74502" y="608528"/>
            <a:ext cx="6057067" cy="691515"/>
          </a:xfrm>
          <a:prstGeom prst="rect">
            <a:avLst/>
          </a:prstGeom>
          <a:noFill/>
          <a:ln/>
        </p:spPr>
        <p:txBody>
          <a:bodyPr wrap="none" lIns="0" tIns="0" rIns="0" bIns="0" rtlCol="0" anchor="t"/>
          <a:lstStyle/>
          <a:p>
            <a:pPr marL="0" indent="0" algn="l">
              <a:lnSpc>
                <a:spcPts val="5400"/>
              </a:lnSpc>
              <a:buNone/>
            </a:pPr>
            <a:r>
              <a:rPr lang="en-US" sz="4350" b="1" dirty="0">
                <a:solidFill>
                  <a:srgbClr val="D8B6A4"/>
                </a:solidFill>
                <a:latin typeface="Gelasio" pitchFamily="34" charset="0"/>
                <a:ea typeface="Gelasio" pitchFamily="34" charset="-122"/>
                <a:cs typeface="Gelasio" pitchFamily="34" charset="-120"/>
              </a:rPr>
              <a:t>Available Techniques</a:t>
            </a:r>
            <a:endParaRPr lang="en-US" sz="4350" dirty="0"/>
          </a:p>
        </p:txBody>
      </p:sp>
      <p:pic>
        <p:nvPicPr>
          <p:cNvPr id="3" name="Image 0" descr="preencoded.png"/>
          <p:cNvPicPr>
            <a:picLocks noChangeAspect="1"/>
          </p:cNvPicPr>
          <p:nvPr/>
        </p:nvPicPr>
        <p:blipFill>
          <a:blip r:embed="rId3"/>
          <a:stretch>
            <a:fillRect/>
          </a:stretch>
        </p:blipFill>
        <p:spPr>
          <a:xfrm>
            <a:off x="774502" y="1742599"/>
            <a:ext cx="13081397" cy="5055870"/>
          </a:xfrm>
          <a:prstGeom prst="rect">
            <a:avLst/>
          </a:prstGeom>
        </p:spPr>
      </p:pic>
      <p:sp>
        <p:nvSpPr>
          <p:cNvPr id="4" name="Text 1"/>
          <p:cNvSpPr/>
          <p:nvPr/>
        </p:nvSpPr>
        <p:spPr>
          <a:xfrm>
            <a:off x="774502" y="7047309"/>
            <a:ext cx="13081397" cy="708184"/>
          </a:xfrm>
          <a:prstGeom prst="rect">
            <a:avLst/>
          </a:prstGeom>
          <a:noFill/>
          <a:ln/>
        </p:spPr>
        <p:txBody>
          <a:bodyPr wrap="square" lIns="0" tIns="0" rIns="0" bIns="0" rtlCol="0" anchor="t"/>
          <a:lstStyle/>
          <a:p>
            <a:pPr marL="0" indent="0" algn="l">
              <a:lnSpc>
                <a:spcPts val="2750"/>
              </a:lnSpc>
              <a:buNone/>
            </a:pPr>
            <a:r>
              <a:rPr lang="en-US" sz="1700" dirty="0">
                <a:solidFill>
                  <a:srgbClr val="C9C2C0"/>
                </a:solidFill>
                <a:latin typeface="Gelasio" pitchFamily="34" charset="0"/>
                <a:ea typeface="Gelasio" pitchFamily="34" charset="-122"/>
                <a:cs typeface="Gelasio" pitchFamily="34" charset="-120"/>
              </a:rPr>
              <a:t>It is architecture which first encodes or downsamples the image and the decodes or upsamples the image the decrease the effect of noise and retains the features of image. Useful for denoising and deraining data.</a:t>
            </a:r>
            <a:endParaRPr lang="en-US" sz="1700" dirty="0"/>
          </a:p>
        </p:txBody>
      </p:sp>
      <p:sp>
        <p:nvSpPr>
          <p:cNvPr id="5" name="Rectangle 4">
            <a:extLst>
              <a:ext uri="{FF2B5EF4-FFF2-40B4-BE49-F238E27FC236}">
                <a16:creationId xmlns:a16="http://schemas.microsoft.com/office/drawing/2014/main" id="{61069F3F-8459-E29B-CBD8-EAE706290E99}"/>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398389"/>
            <a:ext cx="8933855"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Current Image Restoration Systems</a:t>
            </a:r>
            <a:endParaRPr lang="en-US" sz="4450" dirty="0"/>
          </a:p>
        </p:txBody>
      </p:sp>
      <p:sp>
        <p:nvSpPr>
          <p:cNvPr id="3" name="Shape 1"/>
          <p:cNvSpPr/>
          <p:nvPr/>
        </p:nvSpPr>
        <p:spPr>
          <a:xfrm>
            <a:off x="1048941" y="2447330"/>
            <a:ext cx="30480" cy="4383762"/>
          </a:xfrm>
          <a:prstGeom prst="roundRect">
            <a:avLst>
              <a:gd name="adj" fmla="val 111628"/>
            </a:avLst>
          </a:prstGeom>
          <a:solidFill>
            <a:srgbClr val="504D4C"/>
          </a:solidFill>
          <a:ln/>
        </p:spPr>
      </p:sp>
      <p:sp>
        <p:nvSpPr>
          <p:cNvPr id="4" name="Shape 2"/>
          <p:cNvSpPr/>
          <p:nvPr/>
        </p:nvSpPr>
        <p:spPr>
          <a:xfrm>
            <a:off x="1273612" y="2687241"/>
            <a:ext cx="680442" cy="30480"/>
          </a:xfrm>
          <a:prstGeom prst="roundRect">
            <a:avLst>
              <a:gd name="adj" fmla="val 111628"/>
            </a:avLst>
          </a:prstGeom>
          <a:solidFill>
            <a:srgbClr val="504D4C"/>
          </a:solidFill>
          <a:ln/>
        </p:spPr>
      </p:sp>
      <p:sp>
        <p:nvSpPr>
          <p:cNvPr id="5" name="Shape 3"/>
          <p:cNvSpPr/>
          <p:nvPr/>
        </p:nvSpPr>
        <p:spPr>
          <a:xfrm>
            <a:off x="793790" y="2447330"/>
            <a:ext cx="510302" cy="510302"/>
          </a:xfrm>
          <a:prstGeom prst="roundRect">
            <a:avLst>
              <a:gd name="adj" fmla="val 6667"/>
            </a:avLst>
          </a:prstGeom>
          <a:solidFill>
            <a:srgbClr val="373433"/>
          </a:solidFill>
          <a:ln/>
        </p:spPr>
      </p:sp>
      <p:sp>
        <p:nvSpPr>
          <p:cNvPr id="6" name="Text 4"/>
          <p:cNvSpPr/>
          <p:nvPr/>
        </p:nvSpPr>
        <p:spPr>
          <a:xfrm>
            <a:off x="878860" y="2489835"/>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9C2C0"/>
                </a:solidFill>
                <a:latin typeface="Gelasio" pitchFamily="34" charset="0"/>
                <a:ea typeface="Gelasio" pitchFamily="34" charset="-122"/>
                <a:cs typeface="Gelasio" pitchFamily="34" charset="-120"/>
              </a:rPr>
              <a:t>1</a:t>
            </a:r>
            <a:endParaRPr lang="en-US" sz="2650" dirty="0"/>
          </a:p>
        </p:txBody>
      </p:sp>
      <p:sp>
        <p:nvSpPr>
          <p:cNvPr id="7" name="Text 5"/>
          <p:cNvSpPr/>
          <p:nvPr/>
        </p:nvSpPr>
        <p:spPr>
          <a:xfrm>
            <a:off x="2183011" y="252519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Transformers: </a:t>
            </a:r>
            <a:endParaRPr lang="en-US" sz="2200" dirty="0"/>
          </a:p>
        </p:txBody>
      </p:sp>
      <p:sp>
        <p:nvSpPr>
          <p:cNvPr id="8" name="Text 6"/>
          <p:cNvSpPr/>
          <p:nvPr/>
        </p:nvSpPr>
        <p:spPr>
          <a:xfrm>
            <a:off x="2183011" y="3015615"/>
            <a:ext cx="11653599" cy="708660"/>
          </a:xfrm>
          <a:prstGeom prst="rect">
            <a:avLst/>
          </a:prstGeom>
          <a:noFill/>
          <a:ln/>
        </p:spPr>
        <p:txBody>
          <a:bodyPr wrap="squar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long-range operations in image restoration, enhancing feature representation and improving restoration accuracy across tasks.</a:t>
            </a:r>
            <a:endParaRPr lang="en-US" sz="2200" dirty="0"/>
          </a:p>
        </p:txBody>
      </p:sp>
      <p:sp>
        <p:nvSpPr>
          <p:cNvPr id="9" name="Shape 7"/>
          <p:cNvSpPr/>
          <p:nvPr/>
        </p:nvSpPr>
        <p:spPr>
          <a:xfrm>
            <a:off x="1273612" y="4417814"/>
            <a:ext cx="680442" cy="30480"/>
          </a:xfrm>
          <a:prstGeom prst="roundRect">
            <a:avLst>
              <a:gd name="adj" fmla="val 111628"/>
            </a:avLst>
          </a:prstGeom>
          <a:solidFill>
            <a:srgbClr val="504D4C"/>
          </a:solidFill>
          <a:ln/>
        </p:spPr>
      </p:sp>
      <p:sp>
        <p:nvSpPr>
          <p:cNvPr id="10" name="Shape 8"/>
          <p:cNvSpPr/>
          <p:nvPr/>
        </p:nvSpPr>
        <p:spPr>
          <a:xfrm>
            <a:off x="793790" y="4177903"/>
            <a:ext cx="510302" cy="510302"/>
          </a:xfrm>
          <a:prstGeom prst="roundRect">
            <a:avLst>
              <a:gd name="adj" fmla="val 6667"/>
            </a:avLst>
          </a:prstGeom>
          <a:solidFill>
            <a:srgbClr val="373433"/>
          </a:solidFill>
          <a:ln/>
        </p:spPr>
      </p:sp>
      <p:sp>
        <p:nvSpPr>
          <p:cNvPr id="11" name="Text 9"/>
          <p:cNvSpPr/>
          <p:nvPr/>
        </p:nvSpPr>
        <p:spPr>
          <a:xfrm>
            <a:off x="878860" y="422040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9C2C0"/>
                </a:solidFill>
                <a:latin typeface="Gelasio" pitchFamily="34" charset="0"/>
                <a:ea typeface="Gelasio" pitchFamily="34" charset="-122"/>
                <a:cs typeface="Gelasio" pitchFamily="34" charset="-120"/>
              </a:rPr>
              <a:t>2</a:t>
            </a:r>
            <a:endParaRPr lang="en-US" sz="2650" dirty="0"/>
          </a:p>
        </p:txBody>
      </p:sp>
      <p:sp>
        <p:nvSpPr>
          <p:cNvPr id="12" name="Text 10"/>
          <p:cNvSpPr/>
          <p:nvPr/>
        </p:nvSpPr>
        <p:spPr>
          <a:xfrm>
            <a:off x="2183011" y="4255770"/>
            <a:ext cx="5224701"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Generative Adversarial Networks (GANs) </a:t>
            </a:r>
            <a:endParaRPr lang="en-US" sz="2200" dirty="0"/>
          </a:p>
        </p:txBody>
      </p:sp>
      <p:sp>
        <p:nvSpPr>
          <p:cNvPr id="13" name="Text 11"/>
          <p:cNvSpPr/>
          <p:nvPr/>
        </p:nvSpPr>
        <p:spPr>
          <a:xfrm>
            <a:off x="2183011" y="4746188"/>
            <a:ext cx="11650861"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GANs have demonstrated exceptional capabilities in generating high-quality restored images.</a:t>
            </a:r>
            <a:endParaRPr lang="en-US" sz="2200" dirty="0"/>
          </a:p>
        </p:txBody>
      </p:sp>
      <p:sp>
        <p:nvSpPr>
          <p:cNvPr id="14" name="Shape 12"/>
          <p:cNvSpPr/>
          <p:nvPr/>
        </p:nvSpPr>
        <p:spPr>
          <a:xfrm>
            <a:off x="1273612" y="5794058"/>
            <a:ext cx="680442" cy="30480"/>
          </a:xfrm>
          <a:prstGeom prst="roundRect">
            <a:avLst>
              <a:gd name="adj" fmla="val 111628"/>
            </a:avLst>
          </a:prstGeom>
          <a:solidFill>
            <a:srgbClr val="504D4C"/>
          </a:solidFill>
          <a:ln/>
        </p:spPr>
      </p:sp>
      <p:sp>
        <p:nvSpPr>
          <p:cNvPr id="15" name="Shape 13"/>
          <p:cNvSpPr/>
          <p:nvPr/>
        </p:nvSpPr>
        <p:spPr>
          <a:xfrm>
            <a:off x="793790" y="5554147"/>
            <a:ext cx="510302" cy="510302"/>
          </a:xfrm>
          <a:prstGeom prst="roundRect">
            <a:avLst>
              <a:gd name="adj" fmla="val 6667"/>
            </a:avLst>
          </a:prstGeom>
          <a:solidFill>
            <a:srgbClr val="373433"/>
          </a:solidFill>
          <a:ln/>
        </p:spPr>
      </p:sp>
      <p:sp>
        <p:nvSpPr>
          <p:cNvPr id="16" name="Text 14"/>
          <p:cNvSpPr/>
          <p:nvPr/>
        </p:nvSpPr>
        <p:spPr>
          <a:xfrm>
            <a:off x="878860" y="559665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9C2C0"/>
                </a:solidFill>
                <a:latin typeface="Gelasio" pitchFamily="34" charset="0"/>
                <a:ea typeface="Gelasio" pitchFamily="34" charset="-122"/>
                <a:cs typeface="Gelasio" pitchFamily="34" charset="-120"/>
              </a:rPr>
              <a:t>3</a:t>
            </a:r>
            <a:endParaRPr lang="en-US" sz="2650" dirty="0"/>
          </a:p>
        </p:txBody>
      </p:sp>
      <p:sp>
        <p:nvSpPr>
          <p:cNvPr id="17" name="Text 15"/>
          <p:cNvSpPr/>
          <p:nvPr/>
        </p:nvSpPr>
        <p:spPr>
          <a:xfrm>
            <a:off x="2183011" y="563201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Autoencoders</a:t>
            </a:r>
            <a:endParaRPr lang="en-US" sz="2200" dirty="0"/>
          </a:p>
        </p:txBody>
      </p:sp>
      <p:sp>
        <p:nvSpPr>
          <p:cNvPr id="18" name="Text 16"/>
          <p:cNvSpPr/>
          <p:nvPr/>
        </p:nvSpPr>
        <p:spPr>
          <a:xfrm>
            <a:off x="2183011" y="6122432"/>
            <a:ext cx="11653599" cy="708660"/>
          </a:xfrm>
          <a:prstGeom prst="rect">
            <a:avLst/>
          </a:prstGeom>
          <a:noFill/>
          <a:ln/>
        </p:spPr>
        <p:txBody>
          <a:bodyPr wrap="squar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Autoencoders learn compressed representations of images, allowing for effective restoration of degraded images.</a:t>
            </a:r>
            <a:endParaRPr lang="en-US" sz="2200" dirty="0"/>
          </a:p>
        </p:txBody>
      </p:sp>
      <p:sp>
        <p:nvSpPr>
          <p:cNvPr id="19" name="Rectangle 18">
            <a:extLst>
              <a:ext uri="{FF2B5EF4-FFF2-40B4-BE49-F238E27FC236}">
                <a16:creationId xmlns:a16="http://schemas.microsoft.com/office/drawing/2014/main" id="{86C737EB-213D-E283-A852-5785D83F4B6B}"/>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868561"/>
            <a:ext cx="10486668"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Proposed Restoration Framework (Deblurring)</a:t>
            </a:r>
            <a:endParaRPr lang="en-US" sz="4450" dirty="0"/>
          </a:p>
        </p:txBody>
      </p:sp>
      <p:pic>
        <p:nvPicPr>
          <p:cNvPr id="3" name="Image 0" descr="preencoded.png"/>
          <p:cNvPicPr>
            <a:picLocks noChangeAspect="1"/>
          </p:cNvPicPr>
          <p:nvPr/>
        </p:nvPicPr>
        <p:blipFill>
          <a:blip r:embed="rId3"/>
          <a:stretch>
            <a:fillRect/>
          </a:stretch>
        </p:blipFill>
        <p:spPr>
          <a:xfrm>
            <a:off x="793790" y="1917502"/>
            <a:ext cx="1134070" cy="1360884"/>
          </a:xfrm>
          <a:prstGeom prst="rect">
            <a:avLst/>
          </a:prstGeom>
        </p:spPr>
      </p:pic>
      <p:sp>
        <p:nvSpPr>
          <p:cNvPr id="4" name="Text 1"/>
          <p:cNvSpPr/>
          <p:nvPr/>
        </p:nvSpPr>
        <p:spPr>
          <a:xfrm>
            <a:off x="2268022" y="214431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Extraction of Features</a:t>
            </a:r>
            <a:endParaRPr lang="en-US" sz="2200" dirty="0"/>
          </a:p>
        </p:txBody>
      </p:sp>
      <p:sp>
        <p:nvSpPr>
          <p:cNvPr id="5" name="Text 2"/>
          <p:cNvSpPr/>
          <p:nvPr/>
        </p:nvSpPr>
        <p:spPr>
          <a:xfrm>
            <a:off x="2268022" y="2634734"/>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Input Blur Images is passed through feature extractor</a:t>
            </a:r>
            <a:endParaRPr lang="en-US" sz="1750" dirty="0"/>
          </a:p>
        </p:txBody>
      </p:sp>
      <p:pic>
        <p:nvPicPr>
          <p:cNvPr id="6" name="Image 1" descr="preencoded.png"/>
          <p:cNvPicPr>
            <a:picLocks noChangeAspect="1"/>
          </p:cNvPicPr>
          <p:nvPr/>
        </p:nvPicPr>
        <p:blipFill>
          <a:blip r:embed="rId4"/>
          <a:stretch>
            <a:fillRect/>
          </a:stretch>
        </p:blipFill>
        <p:spPr>
          <a:xfrm>
            <a:off x="793790" y="3278386"/>
            <a:ext cx="1134070" cy="1360884"/>
          </a:xfrm>
          <a:prstGeom prst="rect">
            <a:avLst/>
          </a:prstGeom>
        </p:spPr>
      </p:pic>
      <p:sp>
        <p:nvSpPr>
          <p:cNvPr id="7" name="Text 3"/>
          <p:cNvSpPr/>
          <p:nvPr/>
        </p:nvSpPr>
        <p:spPr>
          <a:xfrm>
            <a:off x="2268022" y="3505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Encoder and Decoder</a:t>
            </a:r>
            <a:endParaRPr lang="en-US" sz="2200" dirty="0"/>
          </a:p>
        </p:txBody>
      </p:sp>
      <p:sp>
        <p:nvSpPr>
          <p:cNvPr id="8" name="Text 4"/>
          <p:cNvSpPr/>
          <p:nvPr/>
        </p:nvSpPr>
        <p:spPr>
          <a:xfrm>
            <a:off x="2268022" y="3995618"/>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After extracting features we need to extract most important features using attention based </a:t>
            </a:r>
            <a:endParaRPr lang="en-US" sz="1750" dirty="0"/>
          </a:p>
        </p:txBody>
      </p:sp>
      <p:pic>
        <p:nvPicPr>
          <p:cNvPr id="9" name="Image 2" descr="preencoded.png"/>
          <p:cNvPicPr>
            <a:picLocks noChangeAspect="1"/>
          </p:cNvPicPr>
          <p:nvPr/>
        </p:nvPicPr>
        <p:blipFill>
          <a:blip r:embed="rId5"/>
          <a:stretch>
            <a:fillRect/>
          </a:stretch>
        </p:blipFill>
        <p:spPr>
          <a:xfrm>
            <a:off x="793790" y="4639270"/>
            <a:ext cx="1134070" cy="1360884"/>
          </a:xfrm>
          <a:prstGeom prst="rect">
            <a:avLst/>
          </a:prstGeom>
        </p:spPr>
      </p:pic>
      <p:sp>
        <p:nvSpPr>
          <p:cNvPr id="10" name="Text 5"/>
          <p:cNvSpPr/>
          <p:nvPr/>
        </p:nvSpPr>
        <p:spPr>
          <a:xfrm>
            <a:off x="2268022" y="486608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Residual blocks</a:t>
            </a:r>
            <a:endParaRPr lang="en-US" sz="2200" dirty="0"/>
          </a:p>
        </p:txBody>
      </p:sp>
      <p:sp>
        <p:nvSpPr>
          <p:cNvPr id="11" name="Text 6"/>
          <p:cNvSpPr/>
          <p:nvPr/>
        </p:nvSpPr>
        <p:spPr>
          <a:xfrm>
            <a:off x="2268022" y="5356503"/>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after encoding and decoding the features are thoroughly filtered</a:t>
            </a:r>
            <a:endParaRPr lang="en-US" sz="1750" dirty="0"/>
          </a:p>
        </p:txBody>
      </p:sp>
      <p:pic>
        <p:nvPicPr>
          <p:cNvPr id="12" name="Image 3" descr="preencoded.png"/>
          <p:cNvPicPr>
            <a:picLocks noChangeAspect="1"/>
          </p:cNvPicPr>
          <p:nvPr/>
        </p:nvPicPr>
        <p:blipFill>
          <a:blip r:embed="rId6"/>
          <a:stretch>
            <a:fillRect/>
          </a:stretch>
        </p:blipFill>
        <p:spPr>
          <a:xfrm>
            <a:off x="793790" y="6000155"/>
            <a:ext cx="1134070" cy="1360884"/>
          </a:xfrm>
          <a:prstGeom prst="rect">
            <a:avLst/>
          </a:prstGeom>
        </p:spPr>
      </p:pic>
      <p:sp>
        <p:nvSpPr>
          <p:cNvPr id="13" name="Text 7"/>
          <p:cNvSpPr/>
          <p:nvPr/>
        </p:nvSpPr>
        <p:spPr>
          <a:xfrm>
            <a:off x="2268022" y="622696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Sampling</a:t>
            </a:r>
            <a:endParaRPr lang="en-US" sz="2200" dirty="0"/>
          </a:p>
        </p:txBody>
      </p:sp>
      <p:sp>
        <p:nvSpPr>
          <p:cNvPr id="14" name="Text 8"/>
          <p:cNvSpPr/>
          <p:nvPr/>
        </p:nvSpPr>
        <p:spPr>
          <a:xfrm>
            <a:off x="2268022" y="6717387"/>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after going through residual blocks the genrated one is upsampled and downsampled</a:t>
            </a:r>
            <a:endParaRPr lang="en-US" sz="1750" dirty="0"/>
          </a:p>
        </p:txBody>
      </p:sp>
      <p:sp>
        <p:nvSpPr>
          <p:cNvPr id="15" name="Rectangle 14">
            <a:extLst>
              <a:ext uri="{FF2B5EF4-FFF2-40B4-BE49-F238E27FC236}">
                <a16:creationId xmlns:a16="http://schemas.microsoft.com/office/drawing/2014/main" id="{C939457E-9ABB-664F-9269-70C5307B0EF2}"/>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868561"/>
            <a:ext cx="9992439"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Proposed Restoration Framework (Low Light)</a:t>
            </a:r>
            <a:endParaRPr lang="en-US" sz="4450" dirty="0"/>
          </a:p>
        </p:txBody>
      </p:sp>
      <p:pic>
        <p:nvPicPr>
          <p:cNvPr id="3" name="Image 0" descr="preencoded.png"/>
          <p:cNvPicPr>
            <a:picLocks noChangeAspect="1"/>
          </p:cNvPicPr>
          <p:nvPr/>
        </p:nvPicPr>
        <p:blipFill>
          <a:blip r:embed="rId3"/>
          <a:stretch>
            <a:fillRect/>
          </a:stretch>
        </p:blipFill>
        <p:spPr>
          <a:xfrm>
            <a:off x="793790" y="1917502"/>
            <a:ext cx="1134070" cy="1360884"/>
          </a:xfrm>
          <a:prstGeom prst="rect">
            <a:avLst/>
          </a:prstGeom>
        </p:spPr>
      </p:pic>
      <p:sp>
        <p:nvSpPr>
          <p:cNvPr id="4" name="Text 1"/>
          <p:cNvSpPr/>
          <p:nvPr/>
        </p:nvSpPr>
        <p:spPr>
          <a:xfrm>
            <a:off x="2268022" y="214431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Extraction of Features</a:t>
            </a:r>
            <a:endParaRPr lang="en-US" sz="2200" dirty="0"/>
          </a:p>
        </p:txBody>
      </p:sp>
      <p:sp>
        <p:nvSpPr>
          <p:cNvPr id="5" name="Text 2"/>
          <p:cNvSpPr/>
          <p:nvPr/>
        </p:nvSpPr>
        <p:spPr>
          <a:xfrm>
            <a:off x="2268022" y="2634734"/>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Input Low Light Images is passed through feature extractor</a:t>
            </a:r>
            <a:endParaRPr lang="en-US" sz="1750" dirty="0"/>
          </a:p>
        </p:txBody>
      </p:sp>
      <p:pic>
        <p:nvPicPr>
          <p:cNvPr id="6" name="Image 1" descr="preencoded.png"/>
          <p:cNvPicPr>
            <a:picLocks noChangeAspect="1"/>
          </p:cNvPicPr>
          <p:nvPr/>
        </p:nvPicPr>
        <p:blipFill>
          <a:blip r:embed="rId4"/>
          <a:stretch>
            <a:fillRect/>
          </a:stretch>
        </p:blipFill>
        <p:spPr>
          <a:xfrm>
            <a:off x="793790" y="3278386"/>
            <a:ext cx="1134070" cy="1360884"/>
          </a:xfrm>
          <a:prstGeom prst="rect">
            <a:avLst/>
          </a:prstGeom>
        </p:spPr>
      </p:pic>
      <p:sp>
        <p:nvSpPr>
          <p:cNvPr id="7" name="Text 3"/>
          <p:cNvSpPr/>
          <p:nvPr/>
        </p:nvSpPr>
        <p:spPr>
          <a:xfrm>
            <a:off x="2268022" y="3505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Encoder and Decoder</a:t>
            </a:r>
            <a:endParaRPr lang="en-US" sz="2200" dirty="0"/>
          </a:p>
        </p:txBody>
      </p:sp>
      <p:sp>
        <p:nvSpPr>
          <p:cNvPr id="8" name="Text 4"/>
          <p:cNvSpPr/>
          <p:nvPr/>
        </p:nvSpPr>
        <p:spPr>
          <a:xfrm>
            <a:off x="2268022" y="3995618"/>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After extracting features we need to extract most important features using attention based </a:t>
            </a:r>
            <a:endParaRPr lang="en-US" sz="1750" dirty="0"/>
          </a:p>
        </p:txBody>
      </p:sp>
      <p:pic>
        <p:nvPicPr>
          <p:cNvPr id="9" name="Image 2" descr="preencoded.png"/>
          <p:cNvPicPr>
            <a:picLocks noChangeAspect="1"/>
          </p:cNvPicPr>
          <p:nvPr/>
        </p:nvPicPr>
        <p:blipFill>
          <a:blip r:embed="rId5"/>
          <a:stretch>
            <a:fillRect/>
          </a:stretch>
        </p:blipFill>
        <p:spPr>
          <a:xfrm>
            <a:off x="793790" y="4639270"/>
            <a:ext cx="1134070" cy="1360884"/>
          </a:xfrm>
          <a:prstGeom prst="rect">
            <a:avLst/>
          </a:prstGeom>
        </p:spPr>
      </p:pic>
      <p:sp>
        <p:nvSpPr>
          <p:cNvPr id="10" name="Text 5"/>
          <p:cNvSpPr/>
          <p:nvPr/>
        </p:nvSpPr>
        <p:spPr>
          <a:xfrm>
            <a:off x="2268022" y="4866084"/>
            <a:ext cx="7244358"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Channel-wise Feature Selection &amp; Sparse Attention blocks</a:t>
            </a:r>
            <a:endParaRPr lang="en-US" sz="2200" dirty="0"/>
          </a:p>
        </p:txBody>
      </p:sp>
      <p:sp>
        <p:nvSpPr>
          <p:cNvPr id="11" name="Text 6"/>
          <p:cNvSpPr/>
          <p:nvPr/>
        </p:nvSpPr>
        <p:spPr>
          <a:xfrm>
            <a:off x="2268022" y="5356503"/>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after encoding and decoding ,features are split and the important ones are forwarded</a:t>
            </a:r>
            <a:endParaRPr lang="en-US" sz="1750" dirty="0"/>
          </a:p>
        </p:txBody>
      </p:sp>
      <p:pic>
        <p:nvPicPr>
          <p:cNvPr id="12" name="Image 3" descr="preencoded.png"/>
          <p:cNvPicPr>
            <a:picLocks noChangeAspect="1"/>
          </p:cNvPicPr>
          <p:nvPr/>
        </p:nvPicPr>
        <p:blipFill>
          <a:blip r:embed="rId6"/>
          <a:stretch>
            <a:fillRect/>
          </a:stretch>
        </p:blipFill>
        <p:spPr>
          <a:xfrm>
            <a:off x="793790" y="6000155"/>
            <a:ext cx="1134070" cy="1360884"/>
          </a:xfrm>
          <a:prstGeom prst="rect">
            <a:avLst/>
          </a:prstGeom>
        </p:spPr>
      </p:pic>
      <p:sp>
        <p:nvSpPr>
          <p:cNvPr id="13" name="Text 7"/>
          <p:cNvSpPr/>
          <p:nvPr/>
        </p:nvSpPr>
        <p:spPr>
          <a:xfrm>
            <a:off x="2268022" y="622696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Patch Merging</a:t>
            </a:r>
            <a:endParaRPr lang="en-US" sz="2200" dirty="0"/>
          </a:p>
        </p:txBody>
      </p:sp>
      <p:sp>
        <p:nvSpPr>
          <p:cNvPr id="14" name="Rectangle 13">
            <a:extLst>
              <a:ext uri="{FF2B5EF4-FFF2-40B4-BE49-F238E27FC236}">
                <a16:creationId xmlns:a16="http://schemas.microsoft.com/office/drawing/2014/main" id="{4FC24360-4208-0978-3420-036638F3D5CE}"/>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97813" y="605195"/>
            <a:ext cx="4270772" cy="533757"/>
          </a:xfrm>
          <a:prstGeom prst="rect">
            <a:avLst/>
          </a:prstGeom>
          <a:noFill/>
          <a:ln/>
        </p:spPr>
        <p:txBody>
          <a:bodyPr wrap="none" lIns="0" tIns="0" rIns="0" bIns="0" rtlCol="0" anchor="t"/>
          <a:lstStyle/>
          <a:p>
            <a:pPr marL="0" indent="0" algn="l">
              <a:lnSpc>
                <a:spcPts val="4200"/>
              </a:lnSpc>
              <a:buNone/>
            </a:pPr>
            <a:r>
              <a:rPr lang="en-US" sz="3350" dirty="0">
                <a:solidFill>
                  <a:srgbClr val="D8B6A4"/>
                </a:solidFill>
                <a:latin typeface="Gelasio" pitchFamily="34" charset="0"/>
                <a:ea typeface="Gelasio" pitchFamily="34" charset="-122"/>
                <a:cs typeface="Gelasio" pitchFamily="34" charset="-120"/>
              </a:rPr>
              <a:t>Technologies Used</a:t>
            </a:r>
            <a:endParaRPr lang="en-US" sz="3350" dirty="0"/>
          </a:p>
        </p:txBody>
      </p:sp>
      <p:sp>
        <p:nvSpPr>
          <p:cNvPr id="3" name="Text 1"/>
          <p:cNvSpPr/>
          <p:nvPr/>
        </p:nvSpPr>
        <p:spPr>
          <a:xfrm>
            <a:off x="597813" y="1395174"/>
            <a:ext cx="3772853"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Deep Learning Frameworks:</a:t>
            </a:r>
            <a:endParaRPr lang="en-US" sz="2000" dirty="0"/>
          </a:p>
        </p:txBody>
      </p:sp>
      <p:sp>
        <p:nvSpPr>
          <p:cNvPr id="4" name="Text 2"/>
          <p:cNvSpPr/>
          <p:nvPr/>
        </p:nvSpPr>
        <p:spPr>
          <a:xfrm>
            <a:off x="597813" y="1971675"/>
            <a:ext cx="13434774" cy="561975"/>
          </a:xfrm>
          <a:prstGeom prst="rect">
            <a:avLst/>
          </a:prstGeom>
          <a:noFill/>
          <a:ln/>
        </p:spPr>
        <p:txBody>
          <a:bodyPr wrap="squar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PyTorch:</a:t>
            </a:r>
            <a:r>
              <a:rPr lang="en-US" sz="1300" dirty="0">
                <a:solidFill>
                  <a:srgbClr val="C9C2C0"/>
                </a:solidFill>
                <a:latin typeface="Gelasio" pitchFamily="34" charset="0"/>
                <a:ea typeface="Gelasio" pitchFamily="34" charset="-122"/>
                <a:cs typeface="Gelasio" pitchFamily="34" charset="-120"/>
              </a:rPr>
              <a:t> Used for building, training, and deploying deep learning models. Features like </a:t>
            </a:r>
            <a:r>
              <a:rPr lang="en-US" sz="1300" dirty="0">
                <a:solidFill>
                  <a:srgbClr val="C9C2C0"/>
                </a:solidFill>
                <a:highlight>
                  <a:srgbClr val="33221A"/>
                </a:highlight>
                <a:latin typeface="Consolas" pitchFamily="34" charset="0"/>
                <a:ea typeface="Consolas" pitchFamily="34" charset="-122"/>
                <a:cs typeface="Consolas" pitchFamily="34" charset="-120"/>
              </a:rPr>
              <a:t>torch.nn</a:t>
            </a:r>
            <a:r>
              <a:rPr lang="en-US" sz="1300" dirty="0">
                <a:solidFill>
                  <a:srgbClr val="C9C2C0"/>
                </a:solidFill>
                <a:latin typeface="Gelasio" pitchFamily="34" charset="0"/>
                <a:ea typeface="Gelasio" pitchFamily="34" charset="-122"/>
                <a:cs typeface="Gelasio" pitchFamily="34" charset="-120"/>
              </a:rPr>
              <a:t>, </a:t>
            </a:r>
            <a:r>
              <a:rPr lang="en-US" sz="1300" dirty="0">
                <a:solidFill>
                  <a:srgbClr val="C9C2C0"/>
                </a:solidFill>
                <a:highlight>
                  <a:srgbClr val="33221A"/>
                </a:highlight>
                <a:latin typeface="Consolas" pitchFamily="34" charset="0"/>
                <a:ea typeface="Consolas" pitchFamily="34" charset="-122"/>
                <a:cs typeface="Consolas" pitchFamily="34" charset="-120"/>
              </a:rPr>
              <a:t>torch.optim</a:t>
            </a:r>
            <a:r>
              <a:rPr lang="en-US" sz="1300" dirty="0">
                <a:solidFill>
                  <a:srgbClr val="C9C2C0"/>
                </a:solidFill>
                <a:latin typeface="Gelasio" pitchFamily="34" charset="0"/>
                <a:ea typeface="Gelasio" pitchFamily="34" charset="-122"/>
                <a:cs typeface="Gelasio" pitchFamily="34" charset="-120"/>
              </a:rPr>
              <a:t>, </a:t>
            </a:r>
            <a:r>
              <a:rPr lang="en-US" sz="1300" dirty="0">
                <a:solidFill>
                  <a:srgbClr val="C9C2C0"/>
                </a:solidFill>
                <a:highlight>
                  <a:srgbClr val="33221A"/>
                </a:highlight>
                <a:latin typeface="Consolas" pitchFamily="34" charset="0"/>
                <a:ea typeface="Consolas" pitchFamily="34" charset="-122"/>
                <a:cs typeface="Consolas" pitchFamily="34" charset="-120"/>
              </a:rPr>
              <a:t>DataLoader</a:t>
            </a:r>
            <a:r>
              <a:rPr lang="en-US" sz="1300" dirty="0">
                <a:solidFill>
                  <a:srgbClr val="C9C2C0"/>
                </a:solidFill>
                <a:latin typeface="Gelasio" pitchFamily="34" charset="0"/>
                <a:ea typeface="Gelasio" pitchFamily="34" charset="-122"/>
                <a:cs typeface="Gelasio" pitchFamily="34" charset="-120"/>
              </a:rPr>
              <a:t>, and others are pivotal for efficient model development.</a:t>
            </a:r>
            <a:endParaRPr lang="en-US" sz="1300" dirty="0"/>
          </a:p>
        </p:txBody>
      </p:sp>
      <p:sp>
        <p:nvSpPr>
          <p:cNvPr id="5" name="Text 3"/>
          <p:cNvSpPr/>
          <p:nvPr/>
        </p:nvSpPr>
        <p:spPr>
          <a:xfrm>
            <a:off x="597813" y="2593419"/>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Torchvision:</a:t>
            </a:r>
            <a:r>
              <a:rPr lang="en-US" sz="1300" dirty="0">
                <a:solidFill>
                  <a:srgbClr val="C9C2C0"/>
                </a:solidFill>
                <a:latin typeface="Gelasio" pitchFamily="34" charset="0"/>
                <a:ea typeface="Gelasio" pitchFamily="34" charset="-122"/>
                <a:cs typeface="Gelasio" pitchFamily="34" charset="-120"/>
              </a:rPr>
              <a:t> Provides image transformation utilities like resizing, tensor conversion, and more for preprocessing.</a:t>
            </a:r>
            <a:endParaRPr lang="en-US" sz="1300" dirty="0"/>
          </a:p>
        </p:txBody>
      </p:sp>
      <p:sp>
        <p:nvSpPr>
          <p:cNvPr id="6" name="Text 4"/>
          <p:cNvSpPr/>
          <p:nvPr/>
        </p:nvSpPr>
        <p:spPr>
          <a:xfrm>
            <a:off x="597813" y="3123009"/>
            <a:ext cx="3699272"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Image Processing Libraries:</a:t>
            </a:r>
            <a:endParaRPr lang="en-US" sz="2000" dirty="0"/>
          </a:p>
        </p:txBody>
      </p:sp>
      <p:sp>
        <p:nvSpPr>
          <p:cNvPr id="7" name="Text 5"/>
          <p:cNvSpPr/>
          <p:nvPr/>
        </p:nvSpPr>
        <p:spPr>
          <a:xfrm>
            <a:off x="597813" y="3699510"/>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OpenCV (cv2):</a:t>
            </a:r>
            <a:r>
              <a:rPr lang="en-US" sz="1300" dirty="0">
                <a:solidFill>
                  <a:srgbClr val="C9C2C0"/>
                </a:solidFill>
                <a:latin typeface="Gelasio" pitchFamily="34" charset="0"/>
                <a:ea typeface="Gelasio" pitchFamily="34" charset="-122"/>
                <a:cs typeface="Gelasio" pitchFamily="34" charset="-120"/>
              </a:rPr>
              <a:t> Used for image saving and format conversion (e.g., RGB to BGR).</a:t>
            </a:r>
            <a:endParaRPr lang="en-US" sz="1300" dirty="0"/>
          </a:p>
        </p:txBody>
      </p:sp>
      <p:sp>
        <p:nvSpPr>
          <p:cNvPr id="8" name="Text 6"/>
          <p:cNvSpPr/>
          <p:nvPr/>
        </p:nvSpPr>
        <p:spPr>
          <a:xfrm>
            <a:off x="597813" y="4229100"/>
            <a:ext cx="3464719"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Metrics and Data Utilities:</a:t>
            </a:r>
            <a:endParaRPr lang="en-US" sz="2000" dirty="0"/>
          </a:p>
        </p:txBody>
      </p:sp>
      <p:sp>
        <p:nvSpPr>
          <p:cNvPr id="9" name="Text 7"/>
          <p:cNvSpPr/>
          <p:nvPr/>
        </p:nvSpPr>
        <p:spPr>
          <a:xfrm>
            <a:off x="597813" y="4805601"/>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NumPy:</a:t>
            </a:r>
            <a:r>
              <a:rPr lang="en-US" sz="1300" dirty="0">
                <a:solidFill>
                  <a:srgbClr val="C9C2C0"/>
                </a:solidFill>
                <a:latin typeface="Gelasio" pitchFamily="34" charset="0"/>
                <a:ea typeface="Gelasio" pitchFamily="34" charset="-122"/>
                <a:cs typeface="Gelasio" pitchFamily="34" charset="-120"/>
              </a:rPr>
              <a:t> Used for numerical computations and handling data arrays.</a:t>
            </a:r>
            <a:endParaRPr lang="en-US" sz="1300" dirty="0"/>
          </a:p>
        </p:txBody>
      </p:sp>
      <p:sp>
        <p:nvSpPr>
          <p:cNvPr id="10" name="Text 8"/>
          <p:cNvSpPr/>
          <p:nvPr/>
        </p:nvSpPr>
        <p:spPr>
          <a:xfrm>
            <a:off x="597813" y="5335191"/>
            <a:ext cx="3768804"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Learning Rate Optimization:</a:t>
            </a:r>
            <a:endParaRPr lang="en-US" sz="2000" dirty="0"/>
          </a:p>
        </p:txBody>
      </p:sp>
      <p:sp>
        <p:nvSpPr>
          <p:cNvPr id="11" name="Text 9"/>
          <p:cNvSpPr/>
          <p:nvPr/>
        </p:nvSpPr>
        <p:spPr>
          <a:xfrm>
            <a:off x="597813" y="5911691"/>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Warmup Scheduler:</a:t>
            </a:r>
            <a:r>
              <a:rPr lang="en-US" sz="1300" dirty="0">
                <a:solidFill>
                  <a:srgbClr val="C9C2C0"/>
                </a:solidFill>
                <a:latin typeface="Gelasio" pitchFamily="34" charset="0"/>
                <a:ea typeface="Gelasio" pitchFamily="34" charset="-122"/>
                <a:cs typeface="Gelasio" pitchFamily="34" charset="-120"/>
              </a:rPr>
              <a:t> For gradually increasing the learning rate during initial epochs, ensuring smoother convergence.</a:t>
            </a:r>
            <a:endParaRPr lang="en-US" sz="1300" dirty="0"/>
          </a:p>
        </p:txBody>
      </p:sp>
      <p:sp>
        <p:nvSpPr>
          <p:cNvPr id="12" name="Text 10"/>
          <p:cNvSpPr/>
          <p:nvPr/>
        </p:nvSpPr>
        <p:spPr>
          <a:xfrm>
            <a:off x="597813" y="6244828"/>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Cosine Annealing Scheduler:</a:t>
            </a:r>
            <a:r>
              <a:rPr lang="en-US" sz="1300" dirty="0">
                <a:solidFill>
                  <a:srgbClr val="C9C2C0"/>
                </a:solidFill>
                <a:latin typeface="Gelasio" pitchFamily="34" charset="0"/>
                <a:ea typeface="Gelasio" pitchFamily="34" charset="-122"/>
                <a:cs typeface="Gelasio" pitchFamily="34" charset="-120"/>
              </a:rPr>
              <a:t> Optimizes the learning rate over time for better training stability.</a:t>
            </a:r>
            <a:endParaRPr lang="en-US" sz="1300" dirty="0"/>
          </a:p>
        </p:txBody>
      </p:sp>
      <p:sp>
        <p:nvSpPr>
          <p:cNvPr id="13" name="Text 11"/>
          <p:cNvSpPr/>
          <p:nvPr/>
        </p:nvSpPr>
        <p:spPr>
          <a:xfrm>
            <a:off x="597813" y="6774418"/>
            <a:ext cx="2882265"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Dataset Management:</a:t>
            </a:r>
            <a:endParaRPr lang="en-US" sz="2000" dirty="0"/>
          </a:p>
        </p:txBody>
      </p:sp>
      <p:sp>
        <p:nvSpPr>
          <p:cNvPr id="14" name="Text 12"/>
          <p:cNvSpPr/>
          <p:nvPr/>
        </p:nvSpPr>
        <p:spPr>
          <a:xfrm>
            <a:off x="597813" y="7350919"/>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Custom Dataset Class:</a:t>
            </a:r>
            <a:r>
              <a:rPr lang="en-US" sz="1300" dirty="0">
                <a:solidFill>
                  <a:srgbClr val="C9C2C0"/>
                </a:solidFill>
                <a:latin typeface="Gelasio" pitchFamily="34" charset="0"/>
                <a:ea typeface="Gelasio" pitchFamily="34" charset="-122"/>
                <a:cs typeface="Gelasio" pitchFamily="34" charset="-120"/>
              </a:rPr>
              <a:t> GOPRO Dataset and LOL specifically tailored for handling the GoPro dataset, including patch-based processing and merging techniques.</a:t>
            </a:r>
            <a:endParaRPr lang="en-US" sz="1300" dirty="0"/>
          </a:p>
        </p:txBody>
      </p:sp>
      <p:sp>
        <p:nvSpPr>
          <p:cNvPr id="15" name="Rectangle 14">
            <a:extLst>
              <a:ext uri="{FF2B5EF4-FFF2-40B4-BE49-F238E27FC236}">
                <a16:creationId xmlns:a16="http://schemas.microsoft.com/office/drawing/2014/main" id="{02E73F37-B206-23F6-3D53-ABCBF3406183}"/>
              </a:ext>
            </a:extLst>
          </p:cNvPr>
          <p:cNvSpPr/>
          <p:nvPr/>
        </p:nvSpPr>
        <p:spPr>
          <a:xfrm>
            <a:off x="12373335" y="7630076"/>
            <a:ext cx="2176041" cy="520861"/>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487</TotalTime>
  <Words>1124</Words>
  <Application>Microsoft Office PowerPoint</Application>
  <PresentationFormat>Custom</PresentationFormat>
  <Paragraphs>116</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Gelasio</vt:lpstr>
      <vt:lpstr>Arial</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Sidhardha Kumar</cp:lastModifiedBy>
  <cp:revision>9</cp:revision>
  <dcterms:created xsi:type="dcterms:W3CDTF">2025-04-29T06:10:44Z</dcterms:created>
  <dcterms:modified xsi:type="dcterms:W3CDTF">2025-05-15T00:55:56Z</dcterms:modified>
</cp:coreProperties>
</file>